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62" r:id="rId2"/>
    <p:sldId id="256" r:id="rId3"/>
    <p:sldId id="260" r:id="rId4"/>
    <p:sldId id="263" r:id="rId5"/>
    <p:sldId id="261" r:id="rId6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E5F62"/>
    <a:srgbClr val="F9F9F9"/>
    <a:srgbClr val="FAFAFA"/>
    <a:srgbClr val="BC0404"/>
    <a:srgbClr val="FFDDDD"/>
    <a:srgbClr val="FFBDBD"/>
    <a:srgbClr val="FFA48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06004B-3572-4AB9-B273-56E043C36BDF}" v="85" dt="2023-03-30T04:59:57.462"/>
  </p1510:revLst>
</p1510:revInfo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9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7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1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2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2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9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8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9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7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27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9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2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515F7-E2AA-4F24-A12F-6726F2F0306E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CB308-CF9D-4BFD-A347-D8AE56B55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49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0416373-2C34-0A0B-9125-BBABAE911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437" y="1485322"/>
            <a:ext cx="4130649" cy="4711244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AE40356E-B0F9-4D47-7059-75B16D9B1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506397" y="1828905"/>
            <a:ext cx="2102471" cy="264268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3A55E6A-13EB-D3D3-656B-44C6DE2BD2DA}"/>
              </a:ext>
            </a:extLst>
          </p:cNvPr>
          <p:cNvGrpSpPr/>
          <p:nvPr/>
        </p:nvGrpSpPr>
        <p:grpSpPr>
          <a:xfrm>
            <a:off x="0" y="745820"/>
            <a:ext cx="2682086" cy="1115370"/>
            <a:chOff x="-2452732" y="702023"/>
            <a:chExt cx="2682086" cy="1115370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484971F-4FC0-B211-12FD-EC7A9358485D}"/>
                </a:ext>
              </a:extLst>
            </p:cNvPr>
            <p:cNvSpPr/>
            <p:nvPr/>
          </p:nvSpPr>
          <p:spPr>
            <a:xfrm>
              <a:off x="-1554579" y="702023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TRIM UP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0377224-7B3D-B801-A6E8-2E0570C878ED}"/>
                </a:ext>
              </a:extLst>
            </p:cNvPr>
            <p:cNvSpPr/>
            <p:nvPr/>
          </p:nvSpPr>
          <p:spPr>
            <a:xfrm>
              <a:off x="-1554579" y="1071355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800" b="1" dirty="0">
                  <a:solidFill>
                    <a:schemeClr val="accent2"/>
                  </a:solidFill>
                </a:rPr>
                <a:t>[VKB SHIFT] </a:t>
              </a:r>
              <a:r>
                <a:rPr lang="en-AU" sz="800" b="1" dirty="0">
                  <a:solidFill>
                    <a:srgbClr val="FF0000"/>
                  </a:solidFill>
                </a:rPr>
                <a:t>DCS</a:t>
              </a:r>
              <a:r>
                <a:rPr lang="en-AU" sz="800" b="1" dirty="0">
                  <a:solidFill>
                    <a:schemeClr val="accent2"/>
                  </a:solidFill>
                </a:rPr>
                <a:t> </a:t>
              </a:r>
              <a:r>
                <a:rPr lang="en-AU" sz="800" b="1" dirty="0">
                  <a:solidFill>
                    <a:schemeClr val="tx1"/>
                  </a:solidFill>
                </a:rPr>
                <a:t>Game Pause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A5F9992E-5431-306C-E50E-4CF46E637B36}"/>
                </a:ext>
              </a:extLst>
            </p:cNvPr>
            <p:cNvSpPr/>
            <p:nvPr/>
          </p:nvSpPr>
          <p:spPr>
            <a:xfrm>
              <a:off x="-1554579" y="1438204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TRIM DOWN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919A71E-DE5C-AAAD-8EAF-E111559D7529}"/>
                </a:ext>
              </a:extLst>
            </p:cNvPr>
            <p:cNvSpPr/>
            <p:nvPr/>
          </p:nvSpPr>
          <p:spPr>
            <a:xfrm>
              <a:off x="-2452732" y="1071355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TRIM LEFT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C96C88B-0728-756E-5EC9-97B5B2C6EF57}"/>
                </a:ext>
              </a:extLst>
            </p:cNvPr>
            <p:cNvSpPr/>
            <p:nvPr/>
          </p:nvSpPr>
          <p:spPr>
            <a:xfrm>
              <a:off x="-664497" y="1076680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TRIM RIGHT</a:t>
              </a: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68DDC01B-1526-C029-6516-81DB50BDC95D}"/>
              </a:ext>
            </a:extLst>
          </p:cNvPr>
          <p:cNvGrpSpPr/>
          <p:nvPr/>
        </p:nvGrpSpPr>
        <p:grpSpPr>
          <a:xfrm>
            <a:off x="253145" y="3229553"/>
            <a:ext cx="2682086" cy="1261594"/>
            <a:chOff x="-3483525" y="3901189"/>
            <a:chExt cx="2682086" cy="1261594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C6788D74-CAB2-3783-977A-F13A074531DC}"/>
                </a:ext>
              </a:extLst>
            </p:cNvPr>
            <p:cNvSpPr/>
            <p:nvPr/>
          </p:nvSpPr>
          <p:spPr>
            <a:xfrm>
              <a:off x="-2585372" y="3901189"/>
              <a:ext cx="893851" cy="525414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F10 THEATRE MAP VIEW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A3C7460C-6817-FC0A-04B7-763ED6617DA2}"/>
                </a:ext>
              </a:extLst>
            </p:cNvPr>
            <p:cNvSpPr/>
            <p:nvPr/>
          </p:nvSpPr>
          <p:spPr>
            <a:xfrm>
              <a:off x="-2585372" y="4416745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NVR GOGGLES toggle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BCDB14B-C8DB-531B-83D5-716554B2D182}"/>
                </a:ext>
              </a:extLst>
            </p:cNvPr>
            <p:cNvSpPr/>
            <p:nvPr/>
          </p:nvSpPr>
          <p:spPr>
            <a:xfrm>
              <a:off x="-2585372" y="4783594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VR SPYGLASS ZOOM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ADEA7E7C-50E3-E3B8-1B6B-D218ECB7B937}"/>
                </a:ext>
              </a:extLst>
            </p:cNvPr>
            <p:cNvSpPr/>
            <p:nvPr/>
          </p:nvSpPr>
          <p:spPr>
            <a:xfrm>
              <a:off x="-3483525" y="4416745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F4 CHASE VIEW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EE1AB5BC-79AE-1C56-DD9F-F42A9E4B9773}"/>
                </a:ext>
              </a:extLst>
            </p:cNvPr>
            <p:cNvSpPr/>
            <p:nvPr/>
          </p:nvSpPr>
          <p:spPr>
            <a:xfrm>
              <a:off x="-1695290" y="4422070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F6 WEAPON to TARGET VIEW</a:t>
              </a:r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E51C922-0595-3D19-AC36-55F17A0C998B}"/>
              </a:ext>
            </a:extLst>
          </p:cNvPr>
          <p:cNvCxnSpPr>
            <a:cxnSpLocks/>
            <a:endCxn id="14" idx="3"/>
          </p:cNvCxnSpPr>
          <p:nvPr/>
        </p:nvCxnSpPr>
        <p:spPr>
          <a:xfrm rot="10800000">
            <a:off x="2682086" y="1310072"/>
            <a:ext cx="1108690" cy="624738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941B930-6AF0-F580-CE80-AE7F14267FD1}"/>
              </a:ext>
            </a:extLst>
          </p:cNvPr>
          <p:cNvSpPr/>
          <p:nvPr/>
        </p:nvSpPr>
        <p:spPr>
          <a:xfrm>
            <a:off x="4576554" y="399990"/>
            <a:ext cx="893851" cy="56834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chemeClr val="tx1"/>
                </a:solidFill>
              </a:rPr>
              <a:t>SPARROW </a:t>
            </a:r>
          </a:p>
          <a:p>
            <a:pPr algn="ctr"/>
            <a:endParaRPr lang="en-AU" sz="800" b="1" dirty="0">
              <a:solidFill>
                <a:schemeClr val="tx1"/>
              </a:solidFill>
            </a:endParaRPr>
          </a:p>
          <a:p>
            <a:pPr algn="ctr"/>
            <a:r>
              <a:rPr lang="en-AU" sz="700" b="1" dirty="0">
                <a:solidFill>
                  <a:schemeClr val="accent2"/>
                </a:solidFill>
              </a:rPr>
              <a:t>[VKB SHIFT] </a:t>
            </a:r>
            <a:r>
              <a:rPr lang="en-AU" sz="700" b="1" dirty="0">
                <a:solidFill>
                  <a:srgbClr val="FF0000"/>
                </a:solidFill>
              </a:rPr>
              <a:t>DCS</a:t>
            </a:r>
            <a:r>
              <a:rPr lang="en-AU" sz="700" b="1" dirty="0">
                <a:solidFill>
                  <a:schemeClr val="accent2"/>
                </a:solidFill>
              </a:rPr>
              <a:t> </a:t>
            </a:r>
            <a:r>
              <a:rPr lang="en-AU" sz="700" b="1" dirty="0">
                <a:solidFill>
                  <a:schemeClr val="tx1"/>
                </a:solidFill>
              </a:rPr>
              <a:t>GAME TIME +++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630E254-C97E-8652-9893-2DF353857E38}"/>
              </a:ext>
            </a:extLst>
          </p:cNvPr>
          <p:cNvSpPr/>
          <p:nvPr/>
        </p:nvSpPr>
        <p:spPr>
          <a:xfrm>
            <a:off x="4576554" y="966573"/>
            <a:ext cx="893851" cy="64037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800" b="1" dirty="0">
                <a:solidFill>
                  <a:schemeClr val="tx1"/>
                </a:solidFill>
              </a:rPr>
              <a:t> </a:t>
            </a:r>
            <a:r>
              <a:rPr lang="en-AU" sz="800" b="1" dirty="0">
                <a:solidFill>
                  <a:srgbClr val="FF0000"/>
                </a:solidFill>
              </a:rPr>
              <a:t>UNDESIGNATE</a:t>
            </a:r>
            <a:r>
              <a:rPr lang="en-AU" sz="800" b="1" dirty="0">
                <a:solidFill>
                  <a:schemeClr val="tx1"/>
                </a:solidFill>
              </a:rPr>
              <a:t> / </a:t>
            </a:r>
            <a:r>
              <a:rPr lang="en-AU" sz="800" b="1" dirty="0">
                <a:solidFill>
                  <a:srgbClr val="FF0000"/>
                </a:solidFill>
              </a:rPr>
              <a:t>ACM RESET </a:t>
            </a:r>
            <a:r>
              <a:rPr lang="en-AU" sz="800" b="1" dirty="0">
                <a:solidFill>
                  <a:schemeClr val="tx1"/>
                </a:solidFill>
              </a:rPr>
              <a:t>/ </a:t>
            </a:r>
          </a:p>
          <a:p>
            <a:pPr algn="ctr"/>
            <a:r>
              <a:rPr lang="en-AU" sz="800" b="1" dirty="0">
                <a:solidFill>
                  <a:schemeClr val="tx1"/>
                </a:solidFill>
              </a:rPr>
              <a:t>NWS-HI </a:t>
            </a:r>
            <a:r>
              <a:rPr lang="en-AU" sz="800" b="1" i="1" dirty="0">
                <a:solidFill>
                  <a:schemeClr val="tx1"/>
                </a:solidFill>
              </a:rPr>
              <a:t>(hold)</a:t>
            </a:r>
            <a:endParaRPr lang="en-AU" sz="800" b="1" dirty="0">
              <a:solidFill>
                <a:srgbClr val="FF0000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DADA4E7-24D8-F3F5-0D6C-CA665CDF2E6E}"/>
              </a:ext>
            </a:extLst>
          </p:cNvPr>
          <p:cNvSpPr/>
          <p:nvPr/>
        </p:nvSpPr>
        <p:spPr>
          <a:xfrm>
            <a:off x="4576554" y="1608497"/>
            <a:ext cx="893851" cy="53574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chemeClr val="accent2"/>
                </a:solidFill>
              </a:rPr>
              <a:t>[VKB SHIFT] </a:t>
            </a:r>
            <a:r>
              <a:rPr lang="en-AU" sz="800" b="1" dirty="0">
                <a:solidFill>
                  <a:srgbClr val="FF0000"/>
                </a:solidFill>
              </a:rPr>
              <a:t>DCS</a:t>
            </a:r>
            <a:r>
              <a:rPr lang="en-AU" sz="800" b="1" dirty="0">
                <a:solidFill>
                  <a:schemeClr val="accent2"/>
                </a:solidFill>
              </a:rPr>
              <a:t> </a:t>
            </a:r>
            <a:r>
              <a:rPr lang="en-AU" sz="800" b="1" dirty="0">
                <a:solidFill>
                  <a:schemeClr val="tx1"/>
                </a:solidFill>
              </a:rPr>
              <a:t>GAME TIME NORMAL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FAF4C86-9CD5-D512-5AFD-5C24A1ACD67E}"/>
              </a:ext>
            </a:extLst>
          </p:cNvPr>
          <p:cNvSpPr/>
          <p:nvPr/>
        </p:nvSpPr>
        <p:spPr>
          <a:xfrm>
            <a:off x="3678401" y="1094164"/>
            <a:ext cx="893851" cy="37918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chemeClr val="tx1"/>
                </a:solidFill>
              </a:rPr>
              <a:t>AMRAAM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E70EAD1-D791-C029-2599-001C5FACEE43}"/>
              </a:ext>
            </a:extLst>
          </p:cNvPr>
          <p:cNvSpPr/>
          <p:nvPr/>
        </p:nvSpPr>
        <p:spPr>
          <a:xfrm>
            <a:off x="5466636" y="1099489"/>
            <a:ext cx="893851" cy="37918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chemeClr val="tx1"/>
                </a:solidFill>
              </a:rPr>
              <a:t>SIDEWINDER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05CF633-C414-7B6C-C4AF-65AD9C5344AD}"/>
              </a:ext>
            </a:extLst>
          </p:cNvPr>
          <p:cNvGrpSpPr/>
          <p:nvPr/>
        </p:nvGrpSpPr>
        <p:grpSpPr>
          <a:xfrm>
            <a:off x="0" y="1987686"/>
            <a:ext cx="2682086" cy="1115370"/>
            <a:chOff x="-3282680" y="1893817"/>
            <a:chExt cx="2682086" cy="1115370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261C8826-F213-B962-9E5A-4E8B83B02611}"/>
                </a:ext>
              </a:extLst>
            </p:cNvPr>
            <p:cNvSpPr/>
            <p:nvPr/>
          </p:nvSpPr>
          <p:spPr>
            <a:xfrm>
              <a:off x="-2384527" y="1893817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VIEW slow UP</a:t>
              </a: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6015386D-3510-90EB-3F10-C9C76314034A}"/>
                </a:ext>
              </a:extLst>
            </p:cNvPr>
            <p:cNvSpPr/>
            <p:nvPr/>
          </p:nvSpPr>
          <p:spPr>
            <a:xfrm>
              <a:off x="-2384527" y="2263149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800" b="1" dirty="0">
                  <a:solidFill>
                    <a:srgbClr val="FF0000"/>
                  </a:solidFill>
                </a:rPr>
                <a:t>DCS</a:t>
              </a:r>
              <a:r>
                <a:rPr lang="en-AU" sz="800" b="1" dirty="0">
                  <a:solidFill>
                    <a:schemeClr val="tx1"/>
                  </a:solidFill>
                </a:rPr>
                <a:t> EASY COMMS &lt;SPACE key Response&gt;</a:t>
              </a: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0E9B902A-B48F-A59B-F0A0-438A63FE9801}"/>
                </a:ext>
              </a:extLst>
            </p:cNvPr>
            <p:cNvSpPr/>
            <p:nvPr/>
          </p:nvSpPr>
          <p:spPr>
            <a:xfrm>
              <a:off x="-2384527" y="2629998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VIEW slow DOWN</a:t>
              </a: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EAE1A17A-A8AA-DF28-3AF6-F793AF273B88}"/>
                </a:ext>
              </a:extLst>
            </p:cNvPr>
            <p:cNvSpPr/>
            <p:nvPr/>
          </p:nvSpPr>
          <p:spPr>
            <a:xfrm>
              <a:off x="-3282680" y="2263149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VIEW slow LEFT</a:t>
              </a: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640877F8-7C63-8D9E-D15F-12D73B5DD8E3}"/>
                </a:ext>
              </a:extLst>
            </p:cNvPr>
            <p:cNvSpPr/>
            <p:nvPr/>
          </p:nvSpPr>
          <p:spPr>
            <a:xfrm>
              <a:off x="-1494445" y="2268474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800" b="1" dirty="0">
                  <a:solidFill>
                    <a:schemeClr val="tx1"/>
                  </a:solidFill>
                </a:rPr>
                <a:t>VIEW slow RIGHT</a:t>
              </a:r>
            </a:p>
          </p:txBody>
        </p:sp>
      </p:grpSp>
      <p:cxnSp>
        <p:nvCxnSpPr>
          <p:cNvPr id="43" name="Straight Arrow Connector 21">
            <a:extLst>
              <a:ext uri="{FF2B5EF4-FFF2-40B4-BE49-F238E27FC236}">
                <a16:creationId xmlns:a16="http://schemas.microsoft.com/office/drawing/2014/main" id="{3675E9CC-7F41-E975-66D2-09908ACA1207}"/>
              </a:ext>
            </a:extLst>
          </p:cNvPr>
          <p:cNvCxnSpPr>
            <a:cxnSpLocks/>
            <a:endCxn id="39" idx="0"/>
          </p:cNvCxnSpPr>
          <p:nvPr/>
        </p:nvCxnSpPr>
        <p:spPr>
          <a:xfrm rot="10800000" flipV="1">
            <a:off x="2235162" y="2091229"/>
            <a:ext cx="1230965" cy="271113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Straight Arrow Connector 21">
            <a:extLst>
              <a:ext uri="{FF2B5EF4-FFF2-40B4-BE49-F238E27FC236}">
                <a16:creationId xmlns:a16="http://schemas.microsoft.com/office/drawing/2014/main" id="{E019A62D-17D6-663F-F818-57C59BFC6BA1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3682559" y="2144246"/>
            <a:ext cx="1340921" cy="127745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CDDD39B8-898A-E3A3-4848-17236F48FE7C}"/>
              </a:ext>
            </a:extLst>
          </p:cNvPr>
          <p:cNvSpPr/>
          <p:nvPr/>
        </p:nvSpPr>
        <p:spPr>
          <a:xfrm>
            <a:off x="2216036" y="3115217"/>
            <a:ext cx="893851" cy="37918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chemeClr val="tx1"/>
                </a:solidFill>
              </a:rPr>
              <a:t>WEAPONS RELEASE</a:t>
            </a:r>
          </a:p>
        </p:txBody>
      </p:sp>
      <p:cxnSp>
        <p:nvCxnSpPr>
          <p:cNvPr id="59" name="Straight Arrow Connector 21">
            <a:extLst>
              <a:ext uri="{FF2B5EF4-FFF2-40B4-BE49-F238E27FC236}">
                <a16:creationId xmlns:a16="http://schemas.microsoft.com/office/drawing/2014/main" id="{E92BA0B8-8790-3B50-A911-FA483C89AA25}"/>
              </a:ext>
            </a:extLst>
          </p:cNvPr>
          <p:cNvCxnSpPr>
            <a:cxnSpLocks/>
            <a:endCxn id="58" idx="0"/>
          </p:cNvCxnSpPr>
          <p:nvPr/>
        </p:nvCxnSpPr>
        <p:spPr>
          <a:xfrm rot="10800000" flipV="1">
            <a:off x="2662962" y="2470421"/>
            <a:ext cx="803162" cy="644795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60CDE362-8B4E-A0C7-22A4-362115A30487}"/>
              </a:ext>
            </a:extLst>
          </p:cNvPr>
          <p:cNvSpPr/>
          <p:nvPr/>
        </p:nvSpPr>
        <p:spPr>
          <a:xfrm>
            <a:off x="6036083" y="1595970"/>
            <a:ext cx="893851" cy="37918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chemeClr val="tx1"/>
                </a:solidFill>
              </a:rPr>
              <a:t>CAGE / UNCAGE</a:t>
            </a:r>
          </a:p>
        </p:txBody>
      </p:sp>
      <p:cxnSp>
        <p:nvCxnSpPr>
          <p:cNvPr id="129" name="Straight Arrow Connector 21">
            <a:extLst>
              <a:ext uri="{FF2B5EF4-FFF2-40B4-BE49-F238E27FC236}">
                <a16:creationId xmlns:a16="http://schemas.microsoft.com/office/drawing/2014/main" id="{AD476CB8-BE51-8FAC-2394-B380B5BCFA1B}"/>
              </a:ext>
            </a:extLst>
          </p:cNvPr>
          <p:cNvCxnSpPr>
            <a:cxnSpLocks/>
            <a:endCxn id="128" idx="2"/>
          </p:cNvCxnSpPr>
          <p:nvPr/>
        </p:nvCxnSpPr>
        <p:spPr>
          <a:xfrm rot="5400000" flipH="1" flipV="1">
            <a:off x="6082602" y="2221812"/>
            <a:ext cx="647060" cy="153754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8272A9E4-399C-E7E2-5DEE-AFBF55C20E57}"/>
              </a:ext>
            </a:extLst>
          </p:cNvPr>
          <p:cNvSpPr/>
          <p:nvPr/>
        </p:nvSpPr>
        <p:spPr>
          <a:xfrm>
            <a:off x="6268596" y="2968473"/>
            <a:ext cx="893851" cy="31115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chemeClr val="tx1"/>
                </a:solidFill>
              </a:rPr>
              <a:t>A2A GUN select</a:t>
            </a:r>
          </a:p>
        </p:txBody>
      </p:sp>
      <p:cxnSp>
        <p:nvCxnSpPr>
          <p:cNvPr id="134" name="Straight Arrow Connector 21">
            <a:extLst>
              <a:ext uri="{FF2B5EF4-FFF2-40B4-BE49-F238E27FC236}">
                <a16:creationId xmlns:a16="http://schemas.microsoft.com/office/drawing/2014/main" id="{A8174388-AB79-B750-588F-72E3EB220EBA}"/>
              </a:ext>
            </a:extLst>
          </p:cNvPr>
          <p:cNvCxnSpPr>
            <a:cxnSpLocks/>
            <a:endCxn id="132" idx="0"/>
          </p:cNvCxnSpPr>
          <p:nvPr/>
        </p:nvCxnSpPr>
        <p:spPr>
          <a:xfrm>
            <a:off x="6155151" y="2894849"/>
            <a:ext cx="560371" cy="73624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9B5F9CAC-4873-60FA-E991-29FE468BF1A0}"/>
              </a:ext>
            </a:extLst>
          </p:cNvPr>
          <p:cNvSpPr/>
          <p:nvPr/>
        </p:nvSpPr>
        <p:spPr>
          <a:xfrm>
            <a:off x="5784768" y="3461260"/>
            <a:ext cx="893851" cy="31115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chemeClr val="tx1"/>
                </a:solidFill>
              </a:rPr>
              <a:t>A2A GUN FIRE</a:t>
            </a:r>
          </a:p>
        </p:txBody>
      </p:sp>
      <p:cxnSp>
        <p:nvCxnSpPr>
          <p:cNvPr id="138" name="Straight Arrow Connector 21">
            <a:extLst>
              <a:ext uri="{FF2B5EF4-FFF2-40B4-BE49-F238E27FC236}">
                <a16:creationId xmlns:a16="http://schemas.microsoft.com/office/drawing/2014/main" id="{5FFF9A05-3822-7232-DFB0-649B6E634B8E}"/>
              </a:ext>
            </a:extLst>
          </p:cNvPr>
          <p:cNvCxnSpPr>
            <a:cxnSpLocks/>
            <a:endCxn id="137" idx="0"/>
          </p:cNvCxnSpPr>
          <p:nvPr/>
        </p:nvCxnSpPr>
        <p:spPr>
          <a:xfrm rot="16200000" flipH="1">
            <a:off x="5852320" y="3081885"/>
            <a:ext cx="417221" cy="341527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6" name="Straight Arrow Connector 21">
            <a:extLst>
              <a:ext uri="{FF2B5EF4-FFF2-40B4-BE49-F238E27FC236}">
                <a16:creationId xmlns:a16="http://schemas.microsoft.com/office/drawing/2014/main" id="{B56105C1-55A9-93C8-3923-C184C08F335A}"/>
              </a:ext>
            </a:extLst>
          </p:cNvPr>
          <p:cNvCxnSpPr>
            <a:cxnSpLocks/>
            <a:endCxn id="20" idx="3"/>
          </p:cNvCxnSpPr>
          <p:nvPr/>
        </p:nvCxnSpPr>
        <p:spPr>
          <a:xfrm rot="5400000">
            <a:off x="2927414" y="3110873"/>
            <a:ext cx="836974" cy="821339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C91AAE25-7263-AF7A-ADC2-53578F996220}"/>
              </a:ext>
            </a:extLst>
          </p:cNvPr>
          <p:cNvSpPr/>
          <p:nvPr/>
        </p:nvSpPr>
        <p:spPr>
          <a:xfrm>
            <a:off x="1854961" y="4727940"/>
            <a:ext cx="1068696" cy="44166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800" b="1" dirty="0">
                <a:solidFill>
                  <a:srgbClr val="FF0000"/>
                </a:solidFill>
              </a:rPr>
              <a:t>DCS</a:t>
            </a:r>
            <a:r>
              <a:rPr lang="en-AU" sz="800" b="1" dirty="0">
                <a:solidFill>
                  <a:schemeClr val="tx1"/>
                </a:solidFill>
              </a:rPr>
              <a:t> VR ZOOM</a:t>
            </a:r>
          </a:p>
          <a:p>
            <a:pPr algn="ctr"/>
            <a:r>
              <a:rPr lang="en-AU" sz="800" b="1" dirty="0">
                <a:solidFill>
                  <a:schemeClr val="accent2">
                    <a:lumMod val="75000"/>
                  </a:schemeClr>
                </a:solidFill>
              </a:rPr>
              <a:t>[VKB SHIFT] </a:t>
            </a:r>
            <a:r>
              <a:rPr lang="en-AU" sz="800" b="1" dirty="0">
                <a:solidFill>
                  <a:schemeClr val="tx1"/>
                </a:solidFill>
              </a:rPr>
              <a:t>&lt;ESCAPE key&gt;</a:t>
            </a:r>
          </a:p>
        </p:txBody>
      </p:sp>
      <p:cxnSp>
        <p:nvCxnSpPr>
          <p:cNvPr id="151" name="Straight Arrow Connector 21">
            <a:extLst>
              <a:ext uri="{FF2B5EF4-FFF2-40B4-BE49-F238E27FC236}">
                <a16:creationId xmlns:a16="http://schemas.microsoft.com/office/drawing/2014/main" id="{285CDBCD-644A-9CF4-82BD-86BE3839322D}"/>
              </a:ext>
            </a:extLst>
          </p:cNvPr>
          <p:cNvCxnSpPr>
            <a:cxnSpLocks/>
            <a:endCxn id="149" idx="0"/>
          </p:cNvCxnSpPr>
          <p:nvPr/>
        </p:nvCxnSpPr>
        <p:spPr>
          <a:xfrm rot="10800000" flipV="1">
            <a:off x="2389309" y="3946674"/>
            <a:ext cx="1284174" cy="781266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629AD13E-1671-BE51-338B-BB50CE7D089B}"/>
              </a:ext>
            </a:extLst>
          </p:cNvPr>
          <p:cNvGrpSpPr/>
          <p:nvPr/>
        </p:nvGrpSpPr>
        <p:grpSpPr>
          <a:xfrm>
            <a:off x="3174673" y="4188150"/>
            <a:ext cx="2682086" cy="384514"/>
            <a:chOff x="-3584182" y="3521666"/>
            <a:chExt cx="2682086" cy="384514"/>
          </a:xfrm>
        </p:grpSpPr>
        <p:sp>
          <p:nvSpPr>
            <p:cNvPr id="155" name="Rectangle: Rounded Corners 154">
              <a:extLst>
                <a:ext uri="{FF2B5EF4-FFF2-40B4-BE49-F238E27FC236}">
                  <a16:creationId xmlns:a16="http://schemas.microsoft.com/office/drawing/2014/main" id="{125B3B01-C750-E76C-94EC-15FAA3F460AC}"/>
                </a:ext>
              </a:extLst>
            </p:cNvPr>
            <p:cNvSpPr/>
            <p:nvPr/>
          </p:nvSpPr>
          <p:spPr>
            <a:xfrm>
              <a:off x="-2686029" y="3521666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800" b="1" dirty="0">
                  <a:solidFill>
                    <a:srgbClr val="FF0000"/>
                  </a:solidFill>
                </a:rPr>
                <a:t>DCS</a:t>
              </a:r>
              <a:r>
                <a:rPr lang="en-AU" sz="800" b="1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AU" sz="800" b="1" dirty="0">
                  <a:solidFill>
                    <a:schemeClr val="tx1"/>
                  </a:solidFill>
                </a:rPr>
                <a:t>VR &amp; CAMERA RESET</a:t>
              </a:r>
            </a:p>
          </p:txBody>
        </p:sp>
        <p:sp>
          <p:nvSpPr>
            <p:cNvPr id="157" name="Rectangle: Rounded Corners 156">
              <a:extLst>
                <a:ext uri="{FF2B5EF4-FFF2-40B4-BE49-F238E27FC236}">
                  <a16:creationId xmlns:a16="http://schemas.microsoft.com/office/drawing/2014/main" id="{6CD4AC97-80BA-7471-E3AC-68795DDC056C}"/>
                </a:ext>
              </a:extLst>
            </p:cNvPr>
            <p:cNvSpPr/>
            <p:nvPr/>
          </p:nvSpPr>
          <p:spPr>
            <a:xfrm>
              <a:off x="-3584182" y="3521666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>
                  <a:solidFill>
                    <a:schemeClr val="accent2">
                      <a:lumMod val="75000"/>
                    </a:schemeClr>
                  </a:solidFill>
                </a:rPr>
                <a:t>[VKB SHIFT] BUTTON</a:t>
              </a:r>
            </a:p>
          </p:txBody>
        </p:sp>
        <p:sp>
          <p:nvSpPr>
            <p:cNvPr id="158" name="Rectangle: Rounded Corners 157">
              <a:extLst>
                <a:ext uri="{FF2B5EF4-FFF2-40B4-BE49-F238E27FC236}">
                  <a16:creationId xmlns:a16="http://schemas.microsoft.com/office/drawing/2014/main" id="{FFC560BF-F9E1-E9F6-4242-73E99D14D7F5}"/>
                </a:ext>
              </a:extLst>
            </p:cNvPr>
            <p:cNvSpPr/>
            <p:nvPr/>
          </p:nvSpPr>
          <p:spPr>
            <a:xfrm>
              <a:off x="-1795947" y="3526991"/>
              <a:ext cx="893851" cy="37918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800" b="1" dirty="0">
                  <a:solidFill>
                    <a:srgbClr val="FF0000"/>
                  </a:solidFill>
                </a:rPr>
                <a:t>DCS</a:t>
              </a:r>
              <a:r>
                <a:rPr lang="en-AU" sz="800" b="1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AU" sz="800" b="1" dirty="0">
                  <a:solidFill>
                    <a:schemeClr val="tx1"/>
                  </a:solidFill>
                </a:rPr>
                <a:t>ACTIVE PAUSE</a:t>
              </a:r>
            </a:p>
          </p:txBody>
        </p:sp>
      </p:grpSp>
      <p:cxnSp>
        <p:nvCxnSpPr>
          <p:cNvPr id="160" name="Straight Arrow Connector 21">
            <a:extLst>
              <a:ext uri="{FF2B5EF4-FFF2-40B4-BE49-F238E27FC236}">
                <a16:creationId xmlns:a16="http://schemas.microsoft.com/office/drawing/2014/main" id="{36FC9C5F-F2E2-091B-0159-F51777FD4561}"/>
              </a:ext>
            </a:extLst>
          </p:cNvPr>
          <p:cNvCxnSpPr>
            <a:cxnSpLocks/>
            <a:endCxn id="157" idx="2"/>
          </p:cNvCxnSpPr>
          <p:nvPr/>
        </p:nvCxnSpPr>
        <p:spPr>
          <a:xfrm rot="10800000">
            <a:off x="3621599" y="4567339"/>
            <a:ext cx="1059454" cy="308218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3" name="Straight Arrow Connector 21">
            <a:extLst>
              <a:ext uri="{FF2B5EF4-FFF2-40B4-BE49-F238E27FC236}">
                <a16:creationId xmlns:a16="http://schemas.microsoft.com/office/drawing/2014/main" id="{3F141086-3C4F-504A-51ED-B93D708C744F}"/>
              </a:ext>
            </a:extLst>
          </p:cNvPr>
          <p:cNvCxnSpPr>
            <a:cxnSpLocks/>
            <a:endCxn id="155" idx="2"/>
          </p:cNvCxnSpPr>
          <p:nvPr/>
        </p:nvCxnSpPr>
        <p:spPr>
          <a:xfrm rot="10800000">
            <a:off x="4519753" y="4567340"/>
            <a:ext cx="386023" cy="216629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6" name="Straight Arrow Connector 21">
            <a:extLst>
              <a:ext uri="{FF2B5EF4-FFF2-40B4-BE49-F238E27FC236}">
                <a16:creationId xmlns:a16="http://schemas.microsoft.com/office/drawing/2014/main" id="{7130FAF8-C406-A7B6-DE3D-9D28C3CD6FD5}"/>
              </a:ext>
            </a:extLst>
          </p:cNvPr>
          <p:cNvCxnSpPr>
            <a:cxnSpLocks/>
            <a:endCxn id="158" idx="2"/>
          </p:cNvCxnSpPr>
          <p:nvPr/>
        </p:nvCxnSpPr>
        <p:spPr>
          <a:xfrm flipV="1">
            <a:off x="5137564" y="4572664"/>
            <a:ext cx="272270" cy="102990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9" name="Rectangle: Rounded Corners 168">
            <a:extLst>
              <a:ext uri="{FF2B5EF4-FFF2-40B4-BE49-F238E27FC236}">
                <a16:creationId xmlns:a16="http://schemas.microsoft.com/office/drawing/2014/main" id="{7322DE82-E307-7487-DB34-477CC7611BBC}"/>
              </a:ext>
            </a:extLst>
          </p:cNvPr>
          <p:cNvSpPr/>
          <p:nvPr/>
        </p:nvSpPr>
        <p:spPr>
          <a:xfrm>
            <a:off x="3466125" y="5197845"/>
            <a:ext cx="1073370" cy="37918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rgbClr val="FF0000"/>
                </a:solidFill>
              </a:rPr>
              <a:t>NWS</a:t>
            </a:r>
            <a:r>
              <a:rPr lang="en-AU" sz="800" b="1" dirty="0">
                <a:solidFill>
                  <a:schemeClr val="tx1"/>
                </a:solidFill>
              </a:rPr>
              <a:t> DISENGAGE</a:t>
            </a:r>
          </a:p>
        </p:txBody>
      </p:sp>
      <p:sp>
        <p:nvSpPr>
          <p:cNvPr id="170" name="Rectangle: Rounded Corners 169">
            <a:extLst>
              <a:ext uri="{FF2B5EF4-FFF2-40B4-BE49-F238E27FC236}">
                <a16:creationId xmlns:a16="http://schemas.microsoft.com/office/drawing/2014/main" id="{39A215B0-DED0-2950-796B-D446A9F1CB3E}"/>
              </a:ext>
            </a:extLst>
          </p:cNvPr>
          <p:cNvSpPr/>
          <p:nvPr/>
        </p:nvSpPr>
        <p:spPr>
          <a:xfrm>
            <a:off x="3466125" y="5567177"/>
            <a:ext cx="1073370" cy="37918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rgbClr val="FF0000"/>
                </a:solidFill>
              </a:rPr>
              <a:t>DCS</a:t>
            </a:r>
            <a:r>
              <a:rPr lang="en-AU" sz="800" b="1" dirty="0">
                <a:solidFill>
                  <a:schemeClr val="tx1"/>
                </a:solidFill>
              </a:rPr>
              <a:t> EASY COMMS</a:t>
            </a:r>
          </a:p>
          <a:p>
            <a:pPr algn="ctr"/>
            <a:r>
              <a:rPr lang="en-AU" sz="800" b="1" dirty="0">
                <a:solidFill>
                  <a:schemeClr val="tx1"/>
                </a:solidFill>
              </a:rPr>
              <a:t>&lt;F1 KEY Response&gt;</a:t>
            </a:r>
          </a:p>
        </p:txBody>
      </p:sp>
      <p:cxnSp>
        <p:nvCxnSpPr>
          <p:cNvPr id="171" name="Straight Arrow Connector 21">
            <a:extLst>
              <a:ext uri="{FF2B5EF4-FFF2-40B4-BE49-F238E27FC236}">
                <a16:creationId xmlns:a16="http://schemas.microsoft.com/office/drawing/2014/main" id="{1876BF2A-2484-D2AB-42D9-A32DE9A032BF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15717" y="5350553"/>
            <a:ext cx="390057" cy="216623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74" name="Rectangle: Rounded Corners 173">
            <a:extLst>
              <a:ext uri="{FF2B5EF4-FFF2-40B4-BE49-F238E27FC236}">
                <a16:creationId xmlns:a16="http://schemas.microsoft.com/office/drawing/2014/main" id="{7BF4FBEA-3A1E-FE52-6CF5-E8F9FEE9EA2C}"/>
              </a:ext>
            </a:extLst>
          </p:cNvPr>
          <p:cNvSpPr/>
          <p:nvPr/>
        </p:nvSpPr>
        <p:spPr>
          <a:xfrm>
            <a:off x="5890167" y="4727940"/>
            <a:ext cx="893851" cy="37918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chemeClr val="tx1"/>
                </a:solidFill>
              </a:rPr>
              <a:t>RIGHT MDI CONTRAST (</a:t>
            </a:r>
            <a:r>
              <a:rPr lang="en-AU" sz="800" b="1" dirty="0">
                <a:solidFill>
                  <a:srgbClr val="FF0000"/>
                </a:solidFill>
              </a:rPr>
              <a:t>FLIR</a:t>
            </a:r>
            <a:r>
              <a:rPr lang="en-AU" sz="800" b="1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75" name="Straight Arrow Connector 21">
            <a:extLst>
              <a:ext uri="{FF2B5EF4-FFF2-40B4-BE49-F238E27FC236}">
                <a16:creationId xmlns:a16="http://schemas.microsoft.com/office/drawing/2014/main" id="{B2757BE9-B2D8-9017-98B5-1A8CFBA13AE3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5291209" y="5318912"/>
            <a:ext cx="493559" cy="379046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8" name="Straight Arrow Connector 21">
            <a:extLst>
              <a:ext uri="{FF2B5EF4-FFF2-40B4-BE49-F238E27FC236}">
                <a16:creationId xmlns:a16="http://schemas.microsoft.com/office/drawing/2014/main" id="{12087BC5-3349-C2D7-A7E6-2E6B5DDC3D3E}"/>
              </a:ext>
            </a:extLst>
          </p:cNvPr>
          <p:cNvCxnSpPr>
            <a:cxnSpLocks/>
            <a:endCxn id="174" idx="1"/>
          </p:cNvCxnSpPr>
          <p:nvPr/>
        </p:nvCxnSpPr>
        <p:spPr>
          <a:xfrm flipV="1">
            <a:off x="5523917" y="4917535"/>
            <a:ext cx="366250" cy="201563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448D94C-2C3F-5C73-18CE-9A04D62F15D3}"/>
              </a:ext>
            </a:extLst>
          </p:cNvPr>
          <p:cNvSpPr/>
          <p:nvPr/>
        </p:nvSpPr>
        <p:spPr>
          <a:xfrm>
            <a:off x="5337842" y="5697958"/>
            <a:ext cx="893851" cy="37918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chemeClr val="tx1"/>
                </a:solidFill>
              </a:rPr>
              <a:t>RWR INTENSITY  ++ / --</a:t>
            </a:r>
          </a:p>
        </p:txBody>
      </p:sp>
      <p:sp>
        <p:nvSpPr>
          <p:cNvPr id="2" name="Text Box 128">
            <a:extLst>
              <a:ext uri="{FF2B5EF4-FFF2-40B4-BE49-F238E27FC236}">
                <a16:creationId xmlns:a16="http://schemas.microsoft.com/office/drawing/2014/main" id="{616D6C15-78D1-AFDA-0D35-88D5AFA4C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5173" y="67202"/>
            <a:ext cx="1780416" cy="187725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FF0000"/>
            </a:solidFill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8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X &amp;Y Saturation Curve: </a:t>
            </a:r>
            <a:r>
              <a:rPr lang="en-US" altLang="en-US" sz="800" dirty="0">
                <a:latin typeface="Calibri" panose="020F0502020204030204" pitchFamily="34" charset="0"/>
                <a:cs typeface="Times New Roman" panose="02020603050405020304" pitchFamily="18" charset="0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2599806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>
            <a:extLst>
              <a:ext uri="{FF2B5EF4-FFF2-40B4-BE49-F238E27FC236}">
                <a16:creationId xmlns:a16="http://schemas.microsoft.com/office/drawing/2014/main" id="{A2ED273F-FAC1-9A36-5561-1A8F82125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831783" y="651567"/>
            <a:ext cx="2508055" cy="1932077"/>
          </a:xfrm>
          <a:prstGeom prst="rect">
            <a:avLst/>
          </a:prstGeom>
        </p:spPr>
      </p:pic>
      <p:sp>
        <p:nvSpPr>
          <p:cNvPr id="276" name="Rectangle 275">
            <a:extLst>
              <a:ext uri="{FF2B5EF4-FFF2-40B4-BE49-F238E27FC236}">
                <a16:creationId xmlns:a16="http://schemas.microsoft.com/office/drawing/2014/main" id="{C6661B41-D7BB-4D0A-B19E-5C8F25AF9223}"/>
              </a:ext>
            </a:extLst>
          </p:cNvPr>
          <p:cNvSpPr/>
          <p:nvPr/>
        </p:nvSpPr>
        <p:spPr bwMode="white">
          <a:xfrm>
            <a:off x="1407457" y="2091315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FA7E30-BECF-42CA-8E3A-BE0A541E4121}"/>
              </a:ext>
            </a:extLst>
          </p:cNvPr>
          <p:cNvSpPr/>
          <p:nvPr/>
        </p:nvSpPr>
        <p:spPr bwMode="white">
          <a:xfrm>
            <a:off x="4360858" y="1827961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207284B-1CDE-4038-A099-4467BA7A42C6}"/>
              </a:ext>
            </a:extLst>
          </p:cNvPr>
          <p:cNvSpPr/>
          <p:nvPr/>
        </p:nvSpPr>
        <p:spPr bwMode="white">
          <a:xfrm>
            <a:off x="3809354" y="385564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ECD811E-436C-40B9-AA19-611BB6E364AE}"/>
              </a:ext>
            </a:extLst>
          </p:cNvPr>
          <p:cNvSpPr/>
          <p:nvPr/>
        </p:nvSpPr>
        <p:spPr>
          <a:xfrm>
            <a:off x="4442305" y="1146858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F7B64A-BC20-4673-A3E6-80D5C439B4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8584" y="2178844"/>
            <a:ext cx="5050631" cy="415051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6F6712E-C83F-42ED-B685-7FECCA2C03D2}"/>
              </a:ext>
            </a:extLst>
          </p:cNvPr>
          <p:cNvSpPr/>
          <p:nvPr/>
        </p:nvSpPr>
        <p:spPr bwMode="white">
          <a:xfrm>
            <a:off x="6524625" y="6115050"/>
            <a:ext cx="866775" cy="466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4C3AA4F-8112-4429-BFA1-CC54AC112A5D}"/>
              </a:ext>
            </a:extLst>
          </p:cNvPr>
          <p:cNvSpPr/>
          <p:nvPr/>
        </p:nvSpPr>
        <p:spPr bwMode="white">
          <a:xfrm>
            <a:off x="6139605" y="4264141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21EC980-41F6-4F5D-B5C7-FC6A90DFB1F5}"/>
              </a:ext>
            </a:extLst>
          </p:cNvPr>
          <p:cNvSpPr/>
          <p:nvPr/>
        </p:nvSpPr>
        <p:spPr bwMode="white">
          <a:xfrm>
            <a:off x="5883561" y="3718232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338BC9D-DEA2-4740-838B-24C299E5870E}"/>
              </a:ext>
            </a:extLst>
          </p:cNvPr>
          <p:cNvSpPr/>
          <p:nvPr/>
        </p:nvSpPr>
        <p:spPr bwMode="white">
          <a:xfrm>
            <a:off x="5883561" y="2854474"/>
            <a:ext cx="1123960" cy="6848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F54412-D2F3-4E4D-893E-91DF90890628}"/>
              </a:ext>
            </a:extLst>
          </p:cNvPr>
          <p:cNvSpPr/>
          <p:nvPr/>
        </p:nvSpPr>
        <p:spPr bwMode="white">
          <a:xfrm>
            <a:off x="4794246" y="1916024"/>
            <a:ext cx="276229" cy="2906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27">
            <a:extLst>
              <a:ext uri="{FF2B5EF4-FFF2-40B4-BE49-F238E27FC236}">
                <a16:creationId xmlns:a16="http://schemas.microsoft.com/office/drawing/2014/main" id="{2BE978C0-FDD8-4E18-B671-627FE373F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528356"/>
              </p:ext>
            </p:extLst>
          </p:nvPr>
        </p:nvGraphicFramePr>
        <p:xfrm>
          <a:off x="4339839" y="1445508"/>
          <a:ext cx="1929469" cy="6400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8946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24000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L/R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TDC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Horizontal Slew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U/D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TDC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Vertical Slew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TDC 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DESIGNATE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</a:tbl>
          </a:graphicData>
        </a:graphic>
      </p:graphicFrame>
      <p:graphicFrame>
        <p:nvGraphicFramePr>
          <p:cNvPr id="44" name="Table 27">
            <a:extLst>
              <a:ext uri="{FF2B5EF4-FFF2-40B4-BE49-F238E27FC236}">
                <a16:creationId xmlns:a16="http://schemas.microsoft.com/office/drawing/2014/main" id="{DFCC75CC-CC88-4A38-97F0-3BF97BDD1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45755"/>
              </p:ext>
            </p:extLst>
          </p:nvPr>
        </p:nvGraphicFramePr>
        <p:xfrm>
          <a:off x="283279" y="1712826"/>
          <a:ext cx="2242796" cy="6400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915934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32686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Back (Up)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SPEED 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BRAKE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UP (hold)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Forward (Down)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SPEED 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BRAKE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RETRACT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FLASHLIGHT ON/OFF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graphicFrame>
        <p:nvGraphicFramePr>
          <p:cNvPr id="54" name="Table 27">
            <a:extLst>
              <a:ext uri="{FF2B5EF4-FFF2-40B4-BE49-F238E27FC236}">
                <a16:creationId xmlns:a16="http://schemas.microsoft.com/office/drawing/2014/main" id="{FB39C27D-462B-4ADE-8645-BD01AA290C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942411"/>
              </p:ext>
            </p:extLst>
          </p:nvPr>
        </p:nvGraphicFramePr>
        <p:xfrm>
          <a:off x="3475766" y="165877"/>
          <a:ext cx="2386985" cy="3352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106613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32085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FW/BW Analog</a:t>
                      </a:r>
                    </a:p>
                    <a:p>
                      <a:r>
                        <a:rPr lang="en-US" sz="800" b="0" dirty="0">
                          <a:solidFill>
                            <a:schemeClr val="tx1"/>
                          </a:solidFill>
                        </a:rPr>
                        <a:t>&lt;AXIS to Buttons&gt;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HMD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 Brightness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graphicFrame>
        <p:nvGraphicFramePr>
          <p:cNvPr id="56" name="Table 27">
            <a:extLst>
              <a:ext uri="{FF2B5EF4-FFF2-40B4-BE49-F238E27FC236}">
                <a16:creationId xmlns:a16="http://schemas.microsoft.com/office/drawing/2014/main" id="{2B848C94-6211-4CCB-BBC3-88DA086CE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512856"/>
              </p:ext>
            </p:extLst>
          </p:nvPr>
        </p:nvGraphicFramePr>
        <p:xfrm>
          <a:off x="2108965" y="211126"/>
          <a:ext cx="1125745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1125745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F1 COCKPIT VIEW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graphicFrame>
        <p:nvGraphicFramePr>
          <p:cNvPr id="62" name="Table 27">
            <a:extLst>
              <a:ext uri="{FF2B5EF4-FFF2-40B4-BE49-F238E27FC236}">
                <a16:creationId xmlns:a16="http://schemas.microsoft.com/office/drawing/2014/main" id="{19D1BF3E-7614-4F23-BCFB-28A367F5B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194457"/>
              </p:ext>
            </p:extLst>
          </p:nvPr>
        </p:nvGraphicFramePr>
        <p:xfrm>
          <a:off x="57884" y="210033"/>
          <a:ext cx="1988124" cy="6400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82025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167871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Roll 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Exterior View ZOOM +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Roll Backward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Exterior View ZOOM -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F2 Aircraft View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sp>
        <p:nvSpPr>
          <p:cNvPr id="78" name="Rectangle 77">
            <a:extLst>
              <a:ext uri="{FF2B5EF4-FFF2-40B4-BE49-F238E27FC236}">
                <a16:creationId xmlns:a16="http://schemas.microsoft.com/office/drawing/2014/main" id="{608F045C-BFDC-47D5-91D1-1C0275102373}"/>
              </a:ext>
            </a:extLst>
          </p:cNvPr>
          <p:cNvSpPr/>
          <p:nvPr/>
        </p:nvSpPr>
        <p:spPr bwMode="white">
          <a:xfrm>
            <a:off x="5292336" y="2161187"/>
            <a:ext cx="1123960" cy="6848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649D9636-764F-4E08-8978-5A21B0C24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6790" y="2677768"/>
            <a:ext cx="319731" cy="303501"/>
          </a:xfrm>
          <a:prstGeom prst="rect">
            <a:avLst/>
          </a:prstGeom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C31B1AB-B339-4C3B-BDA8-790054AE889A}"/>
              </a:ext>
            </a:extLst>
          </p:cNvPr>
          <p:cNvCxnSpPr>
            <a:cxnSpLocks/>
          </p:cNvCxnSpPr>
          <p:nvPr/>
        </p:nvCxnSpPr>
        <p:spPr>
          <a:xfrm flipV="1">
            <a:off x="5331619" y="2871788"/>
            <a:ext cx="79686" cy="34449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9" name="Table 27">
            <a:extLst>
              <a:ext uri="{FF2B5EF4-FFF2-40B4-BE49-F238E27FC236}">
                <a16:creationId xmlns:a16="http://schemas.microsoft.com/office/drawing/2014/main" id="{0F02AEC1-6051-42CD-B4BE-B4EF35ED43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403104"/>
              </p:ext>
            </p:extLst>
          </p:nvPr>
        </p:nvGraphicFramePr>
        <p:xfrm>
          <a:off x="6660269" y="1660723"/>
          <a:ext cx="2347683" cy="10668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838905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508778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Left/Back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KNEEBOARD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PREVIOUS PAGE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Right/ 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KNEEBOARD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NEXT PAGE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Up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Easy-COMMS Menu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Down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R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AID</a:t>
                      </a:r>
                      <a:endParaRPr lang="en-US" sz="800" b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KNEEBOARD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 ON/OFF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id="{8FD6AD84-366D-4A71-A83E-FE0586782A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0801" y="3143156"/>
            <a:ext cx="269977" cy="263728"/>
          </a:xfrm>
          <a:prstGeom prst="rect">
            <a:avLst/>
          </a:prstGeom>
        </p:spPr>
      </p:pic>
      <p:graphicFrame>
        <p:nvGraphicFramePr>
          <p:cNvPr id="98" name="Table 27">
            <a:extLst>
              <a:ext uri="{FF2B5EF4-FFF2-40B4-BE49-F238E27FC236}">
                <a16:creationId xmlns:a16="http://schemas.microsoft.com/office/drawing/2014/main" id="{59C26F63-D352-4D0C-B4FB-905B92E13C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343366"/>
              </p:ext>
            </p:extLst>
          </p:nvPr>
        </p:nvGraphicFramePr>
        <p:xfrm>
          <a:off x="6678751" y="2850225"/>
          <a:ext cx="2385554" cy="17526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59987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785681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Roll 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RADAR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 Elevation Control ++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533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Roll 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RADAR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 Elevation Control --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6527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Right MDI 1 </a:t>
                      </a: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RADAR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 PRF MODE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Right MDI 13 </a:t>
                      </a: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RADAR 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TWS AUTO/MAN Mode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Right MDI 11 </a:t>
                      </a: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RADAR 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RADAR Range ++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Right MDI 12 </a:t>
                      </a: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RADAR 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RADAR Range --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Right MDI 5 </a:t>
                      </a: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RADAR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 TWS/RWS  Mode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sp>
        <p:nvSpPr>
          <p:cNvPr id="107" name="Rectangle 106">
            <a:extLst>
              <a:ext uri="{FF2B5EF4-FFF2-40B4-BE49-F238E27FC236}">
                <a16:creationId xmlns:a16="http://schemas.microsoft.com/office/drawing/2014/main" id="{07B7D8A2-251C-4D85-AE3C-C66F6C7AD8F9}"/>
              </a:ext>
            </a:extLst>
          </p:cNvPr>
          <p:cNvSpPr/>
          <p:nvPr/>
        </p:nvSpPr>
        <p:spPr bwMode="white">
          <a:xfrm>
            <a:off x="5639446" y="3551632"/>
            <a:ext cx="558884" cy="351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2AAE08E-4CF8-4BCF-952D-523CE27C73A5}"/>
              </a:ext>
            </a:extLst>
          </p:cNvPr>
          <p:cNvSpPr/>
          <p:nvPr/>
        </p:nvSpPr>
        <p:spPr bwMode="white">
          <a:xfrm>
            <a:off x="5744374" y="3489763"/>
            <a:ext cx="558884" cy="351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3" name="Table 27">
            <a:extLst>
              <a:ext uri="{FF2B5EF4-FFF2-40B4-BE49-F238E27FC236}">
                <a16:creationId xmlns:a16="http://schemas.microsoft.com/office/drawing/2014/main" id="{87547CAA-D610-43DE-86C9-DB664ED68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037463"/>
              </p:ext>
            </p:extLst>
          </p:nvPr>
        </p:nvGraphicFramePr>
        <p:xfrm>
          <a:off x="7194165" y="4897406"/>
          <a:ext cx="1555951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1555951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DCS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VR ZOOM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pic>
        <p:nvPicPr>
          <p:cNvPr id="125" name="Picture 124">
            <a:extLst>
              <a:ext uri="{FF2B5EF4-FFF2-40B4-BE49-F238E27FC236}">
                <a16:creationId xmlns:a16="http://schemas.microsoft.com/office/drawing/2014/main" id="{E3065D91-7722-4D27-A7BC-2AFC6C5E96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2287" y="3664780"/>
            <a:ext cx="275131" cy="261165"/>
          </a:xfrm>
          <a:prstGeom prst="rect">
            <a:avLst/>
          </a:prstGeom>
        </p:spPr>
      </p:pic>
      <p:graphicFrame>
        <p:nvGraphicFramePr>
          <p:cNvPr id="129" name="Table 27">
            <a:extLst>
              <a:ext uri="{FF2B5EF4-FFF2-40B4-BE49-F238E27FC236}">
                <a16:creationId xmlns:a16="http://schemas.microsoft.com/office/drawing/2014/main" id="{256C739E-D9BA-42B1-9826-9319079BC5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584841"/>
              </p:ext>
            </p:extLst>
          </p:nvPr>
        </p:nvGraphicFramePr>
        <p:xfrm>
          <a:off x="6685694" y="5231159"/>
          <a:ext cx="2233008" cy="10668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62854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604465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Right MDI </a:t>
                      </a: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FLIR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 Brightness ++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Right MDI </a:t>
                      </a: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FLIR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 Brightness --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>
                          <a:solidFill>
                            <a:schemeClr val="tx1"/>
                          </a:solidFill>
                        </a:rPr>
                        <a:t>Right MDI 5 </a:t>
                      </a:r>
                      <a:r>
                        <a:rPr lang="en-AU" sz="800" b="1">
                          <a:solidFill>
                            <a:srgbClr val="FF0000"/>
                          </a:solidFill>
                        </a:rPr>
                        <a:t>FLIR</a:t>
                      </a:r>
                      <a:r>
                        <a:rPr lang="en-AU" sz="800" b="1">
                          <a:solidFill>
                            <a:schemeClr val="tx1"/>
                          </a:solidFill>
                        </a:rPr>
                        <a:t> Zoom ++</a:t>
                      </a:r>
                      <a:endParaRPr lang="en-A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169930"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Back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Right MDI 3 </a:t>
                      </a: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FLIR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 Zoom --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Right MDI 6 </a:t>
                      </a: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FLIR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 NAR/WIDE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sp>
        <p:nvSpPr>
          <p:cNvPr id="138" name="Rectangle 137">
            <a:extLst>
              <a:ext uri="{FF2B5EF4-FFF2-40B4-BE49-F238E27FC236}">
                <a16:creationId xmlns:a16="http://schemas.microsoft.com/office/drawing/2014/main" id="{8FA82D74-A4CC-4D15-A185-4D0B4885B006}"/>
              </a:ext>
            </a:extLst>
          </p:cNvPr>
          <p:cNvSpPr/>
          <p:nvPr/>
        </p:nvSpPr>
        <p:spPr bwMode="white">
          <a:xfrm>
            <a:off x="5700845" y="4917654"/>
            <a:ext cx="642687" cy="543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7" name="Table 27">
            <a:extLst>
              <a:ext uri="{FF2B5EF4-FFF2-40B4-BE49-F238E27FC236}">
                <a16:creationId xmlns:a16="http://schemas.microsoft.com/office/drawing/2014/main" id="{1ED87C0C-46DA-4BD7-A500-92B65B1E85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168348"/>
              </p:ext>
            </p:extLst>
          </p:nvPr>
        </p:nvGraphicFramePr>
        <p:xfrm>
          <a:off x="6113738" y="202023"/>
          <a:ext cx="2237782" cy="118872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53364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484418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Back (Up)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SCS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 – UP 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(ACM in A2A-Mode)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FW (Down)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SCS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– DOWN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Left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SCS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– LEFT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Right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SCS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– RIGHT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8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FENCE IN: Exterior Lights Switch - ON/OFF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4424151"/>
                  </a:ext>
                </a:extLst>
              </a:tr>
            </a:tbl>
          </a:graphicData>
        </a:graphic>
      </p:graphicFrame>
      <p:graphicFrame>
        <p:nvGraphicFramePr>
          <p:cNvPr id="193" name="Table 27">
            <a:extLst>
              <a:ext uri="{FF2B5EF4-FFF2-40B4-BE49-F238E27FC236}">
                <a16:creationId xmlns:a16="http://schemas.microsoft.com/office/drawing/2014/main" id="{815AA0DE-DA53-4FB1-9117-FE6191A01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637968"/>
              </p:ext>
            </p:extLst>
          </p:nvPr>
        </p:nvGraphicFramePr>
        <p:xfrm>
          <a:off x="6242667" y="6471005"/>
          <a:ext cx="2233009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75526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457483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800" b="1" dirty="0" err="1">
                          <a:solidFill>
                            <a:schemeClr val="tx1"/>
                          </a:solidFill>
                        </a:rPr>
                        <a:t>xis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3-button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FLAPS – AUTO/HALF/FULL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sp>
        <p:nvSpPr>
          <p:cNvPr id="224" name="Rectangle 223">
            <a:extLst>
              <a:ext uri="{FF2B5EF4-FFF2-40B4-BE49-F238E27FC236}">
                <a16:creationId xmlns:a16="http://schemas.microsoft.com/office/drawing/2014/main" id="{0BA9CA63-9B71-448B-95AF-43B329A30C30}"/>
              </a:ext>
            </a:extLst>
          </p:cNvPr>
          <p:cNvSpPr/>
          <p:nvPr/>
        </p:nvSpPr>
        <p:spPr>
          <a:xfrm>
            <a:off x="4747796" y="5633409"/>
            <a:ext cx="1260739" cy="2623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5 Mode Selector Switch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(Next Page)</a:t>
            </a: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37CCEC09-1FCD-405E-870B-130AA57B3F56}"/>
              </a:ext>
            </a:extLst>
          </p:cNvPr>
          <p:cNvSpPr/>
          <p:nvPr/>
        </p:nvSpPr>
        <p:spPr bwMode="white">
          <a:xfrm>
            <a:off x="2838993" y="5571144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B66E8971-0DFF-432E-824A-F87CBE05EADC}"/>
              </a:ext>
            </a:extLst>
          </p:cNvPr>
          <p:cNvSpPr/>
          <p:nvPr/>
        </p:nvSpPr>
        <p:spPr bwMode="white">
          <a:xfrm>
            <a:off x="2498604" y="5343587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3" name="Table 27">
            <a:extLst>
              <a:ext uri="{FF2B5EF4-FFF2-40B4-BE49-F238E27FC236}">
                <a16:creationId xmlns:a16="http://schemas.microsoft.com/office/drawing/2014/main" id="{A5941A57-1EC4-436E-88FA-FF022EEDEF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977246"/>
              </p:ext>
            </p:extLst>
          </p:nvPr>
        </p:nvGraphicFramePr>
        <p:xfrm>
          <a:off x="423254" y="5757389"/>
          <a:ext cx="2380473" cy="6400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913306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467167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E2 – C-Clockwise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COMMS2 Channel --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E2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COMMS2 Channel ++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E2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COMMS2 Select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sp>
        <p:nvSpPr>
          <p:cNvPr id="239" name="Rectangle 238">
            <a:extLst>
              <a:ext uri="{FF2B5EF4-FFF2-40B4-BE49-F238E27FC236}">
                <a16:creationId xmlns:a16="http://schemas.microsoft.com/office/drawing/2014/main" id="{6AF86C8F-3BA1-4AEA-97DB-FD22C7C01657}"/>
              </a:ext>
            </a:extLst>
          </p:cNvPr>
          <p:cNvSpPr/>
          <p:nvPr/>
        </p:nvSpPr>
        <p:spPr bwMode="white">
          <a:xfrm>
            <a:off x="1748915" y="5041731"/>
            <a:ext cx="1123960" cy="1397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58E3A2CA-FC15-4B06-935E-96A7B2F3F976}"/>
              </a:ext>
            </a:extLst>
          </p:cNvPr>
          <p:cNvSpPr/>
          <p:nvPr/>
        </p:nvSpPr>
        <p:spPr>
          <a:xfrm>
            <a:off x="1403832" y="4047317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8CF9E9C6-8931-429C-84DF-B9F849DC43AD}"/>
              </a:ext>
            </a:extLst>
          </p:cNvPr>
          <p:cNvSpPr/>
          <p:nvPr/>
        </p:nvSpPr>
        <p:spPr>
          <a:xfrm>
            <a:off x="1461823" y="3821496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>
            <a:extLst>
              <a:ext uri="{FF2B5EF4-FFF2-40B4-BE49-F238E27FC236}">
                <a16:creationId xmlns:a16="http://schemas.microsoft.com/office/drawing/2014/main" id="{8D2F97BF-95D2-49E2-A5D9-47BB95F9F57F}"/>
              </a:ext>
            </a:extLst>
          </p:cNvPr>
          <p:cNvSpPr/>
          <p:nvPr/>
        </p:nvSpPr>
        <p:spPr bwMode="white">
          <a:xfrm>
            <a:off x="1916075" y="3728193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D150B275-7CF5-4FE8-8BE3-B7BE724CF52E}"/>
              </a:ext>
            </a:extLst>
          </p:cNvPr>
          <p:cNvSpPr/>
          <p:nvPr/>
        </p:nvSpPr>
        <p:spPr bwMode="white">
          <a:xfrm>
            <a:off x="2135721" y="3428882"/>
            <a:ext cx="1123960" cy="885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4D6D7143-B814-4983-B0F9-D8588B113C3E}"/>
              </a:ext>
            </a:extLst>
          </p:cNvPr>
          <p:cNvSpPr/>
          <p:nvPr/>
        </p:nvSpPr>
        <p:spPr bwMode="white">
          <a:xfrm>
            <a:off x="3632141" y="3412118"/>
            <a:ext cx="650674" cy="3933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1" name="Table 27">
            <a:extLst>
              <a:ext uri="{FF2B5EF4-FFF2-40B4-BE49-F238E27FC236}">
                <a16:creationId xmlns:a16="http://schemas.microsoft.com/office/drawing/2014/main" id="{49798B81-2C18-4114-9B1C-2040F2059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55621"/>
              </p:ext>
            </p:extLst>
          </p:nvPr>
        </p:nvGraphicFramePr>
        <p:xfrm>
          <a:off x="148811" y="2435427"/>
          <a:ext cx="1877334" cy="3352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881412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99592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T3  (UP ONLY)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DCS</a:t>
                      </a:r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 Labels Toggle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0" dirty="0">
                          <a:solidFill>
                            <a:schemeClr val="tx1"/>
                          </a:solidFill>
                        </a:rPr>
                        <a:t>&lt;Switch Emulate&gt;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graphicFrame>
        <p:nvGraphicFramePr>
          <p:cNvPr id="265" name="Table 27">
            <a:extLst>
              <a:ext uri="{FF2B5EF4-FFF2-40B4-BE49-F238E27FC236}">
                <a16:creationId xmlns:a16="http://schemas.microsoft.com/office/drawing/2014/main" id="{1E321F9E-B3B4-4E50-A060-935EC2DB5E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027102"/>
              </p:ext>
            </p:extLst>
          </p:nvPr>
        </p:nvGraphicFramePr>
        <p:xfrm>
          <a:off x="3638158" y="3215121"/>
          <a:ext cx="1079788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1079788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b="1" dirty="0">
                          <a:solidFill>
                            <a:srgbClr val="FF0000"/>
                          </a:solidFill>
                        </a:rPr>
                        <a:t>WHEEL BRAKES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sp>
        <p:nvSpPr>
          <p:cNvPr id="271" name="Rectangle 270">
            <a:extLst>
              <a:ext uri="{FF2B5EF4-FFF2-40B4-BE49-F238E27FC236}">
                <a16:creationId xmlns:a16="http://schemas.microsoft.com/office/drawing/2014/main" id="{B5B2E4EA-A21F-411B-8F8A-4D0CCBB6E81A}"/>
              </a:ext>
            </a:extLst>
          </p:cNvPr>
          <p:cNvSpPr/>
          <p:nvPr/>
        </p:nvSpPr>
        <p:spPr bwMode="white">
          <a:xfrm>
            <a:off x="2150839" y="4826111"/>
            <a:ext cx="564155" cy="1783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69" name="Table 27">
            <a:extLst>
              <a:ext uri="{FF2B5EF4-FFF2-40B4-BE49-F238E27FC236}">
                <a16:creationId xmlns:a16="http://schemas.microsoft.com/office/drawing/2014/main" id="{1AA15993-C57E-4550-A06D-89AEE8170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945657"/>
              </p:ext>
            </p:extLst>
          </p:nvPr>
        </p:nvGraphicFramePr>
        <p:xfrm>
          <a:off x="156929" y="4949561"/>
          <a:ext cx="2351280" cy="64008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1011143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340137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E1 – C-Clockwise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COMMS1 Channel --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E1 – Clockwise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COMMS1 Channel ++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E1 – 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COMMS1 Select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655431"/>
                  </a:ext>
                </a:extLst>
              </a:tr>
            </a:tbl>
          </a:graphicData>
        </a:graphic>
      </p:graphicFrame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90A2252E-EA98-4BB0-81A4-07855F581814}"/>
              </a:ext>
            </a:extLst>
          </p:cNvPr>
          <p:cNvCxnSpPr>
            <a:cxnSpLocks/>
          </p:cNvCxnSpPr>
          <p:nvPr/>
        </p:nvCxnSpPr>
        <p:spPr>
          <a:xfrm flipV="1">
            <a:off x="3099192" y="4309299"/>
            <a:ext cx="356421" cy="275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5" name="Table 27">
            <a:extLst>
              <a:ext uri="{FF2B5EF4-FFF2-40B4-BE49-F238E27FC236}">
                <a16:creationId xmlns:a16="http://schemas.microsoft.com/office/drawing/2014/main" id="{9B26A988-5CD8-419B-BAC9-21E71D8A82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840525"/>
              </p:ext>
            </p:extLst>
          </p:nvPr>
        </p:nvGraphicFramePr>
        <p:xfrm>
          <a:off x="149097" y="3309434"/>
          <a:ext cx="2243732" cy="12801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71746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471986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T5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CRS LEFT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T5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CRS RIGHT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T6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A2A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Mode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921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T6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A2G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 Mode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831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T7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MASTER ARM/SAFE Toggle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26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T7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LANDING GEAR Toggle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8726672"/>
                  </a:ext>
                </a:extLst>
              </a:tr>
            </a:tbl>
          </a:graphicData>
        </a:graphic>
      </p:graphicFrame>
      <p:pic>
        <p:nvPicPr>
          <p:cNvPr id="317" name="Picture 316">
            <a:extLst>
              <a:ext uri="{FF2B5EF4-FFF2-40B4-BE49-F238E27FC236}">
                <a16:creationId xmlns:a16="http://schemas.microsoft.com/office/drawing/2014/main" id="{F922A06A-0358-46D7-9A21-A37A9B1C8B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6655" y="5560545"/>
            <a:ext cx="241581" cy="238154"/>
          </a:xfrm>
          <a:prstGeom prst="rect">
            <a:avLst/>
          </a:prstGeom>
        </p:spPr>
      </p:pic>
      <p:pic>
        <p:nvPicPr>
          <p:cNvPr id="319" name="Picture 318">
            <a:extLst>
              <a:ext uri="{FF2B5EF4-FFF2-40B4-BE49-F238E27FC236}">
                <a16:creationId xmlns:a16="http://schemas.microsoft.com/office/drawing/2014/main" id="{C99CAA78-6BAB-48BF-A42B-5737F28145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5924" y="5325077"/>
            <a:ext cx="241581" cy="238154"/>
          </a:xfrm>
          <a:prstGeom prst="rect">
            <a:avLst/>
          </a:prstGeom>
        </p:spPr>
      </p:pic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F4A9A441-CF7B-4D39-8CE0-02671E7918A7}"/>
              </a:ext>
            </a:extLst>
          </p:cNvPr>
          <p:cNvCxnSpPr>
            <a:cxnSpLocks/>
          </p:cNvCxnSpPr>
          <p:nvPr/>
        </p:nvCxnSpPr>
        <p:spPr>
          <a:xfrm flipV="1">
            <a:off x="3945179" y="5370129"/>
            <a:ext cx="137160" cy="22860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32FAAAAC-8DEB-494A-A1E3-2A2A532CA756}"/>
              </a:ext>
            </a:extLst>
          </p:cNvPr>
          <p:cNvCxnSpPr>
            <a:cxnSpLocks/>
          </p:cNvCxnSpPr>
          <p:nvPr/>
        </p:nvCxnSpPr>
        <p:spPr>
          <a:xfrm flipV="1">
            <a:off x="3596353" y="5115770"/>
            <a:ext cx="212716" cy="250464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1" name="Picture 330">
            <a:extLst>
              <a:ext uri="{FF2B5EF4-FFF2-40B4-BE49-F238E27FC236}">
                <a16:creationId xmlns:a16="http://schemas.microsoft.com/office/drawing/2014/main" id="{D43EA197-6DC7-40E7-ABB1-AFD8F32D85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1243" y="4242761"/>
            <a:ext cx="87088" cy="238041"/>
          </a:xfrm>
          <a:prstGeom prst="rect">
            <a:avLst/>
          </a:prstGeom>
        </p:spPr>
      </p:pic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0CDB71A5-F6E8-4021-BFA1-54ED5FF32352}"/>
              </a:ext>
            </a:extLst>
          </p:cNvPr>
          <p:cNvCxnSpPr>
            <a:cxnSpLocks/>
          </p:cNvCxnSpPr>
          <p:nvPr/>
        </p:nvCxnSpPr>
        <p:spPr>
          <a:xfrm flipV="1">
            <a:off x="2952798" y="4492416"/>
            <a:ext cx="253194" cy="46395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53698A3C-28CE-4C04-8908-14C9A146A853}"/>
              </a:ext>
            </a:extLst>
          </p:cNvPr>
          <p:cNvCxnSpPr>
            <a:cxnSpLocks/>
          </p:cNvCxnSpPr>
          <p:nvPr/>
        </p:nvCxnSpPr>
        <p:spPr>
          <a:xfrm flipV="1">
            <a:off x="2787461" y="4930630"/>
            <a:ext cx="433168" cy="132202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98926F70-51EE-48F9-BA0A-6B1FF5CEF307}"/>
              </a:ext>
            </a:extLst>
          </p:cNvPr>
          <p:cNvCxnSpPr>
            <a:cxnSpLocks/>
          </p:cNvCxnSpPr>
          <p:nvPr/>
        </p:nvCxnSpPr>
        <p:spPr>
          <a:xfrm>
            <a:off x="2656408" y="4498459"/>
            <a:ext cx="135303" cy="564373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>
            <a:extLst>
              <a:ext uri="{FF2B5EF4-FFF2-40B4-BE49-F238E27FC236}">
                <a16:creationId xmlns:a16="http://schemas.microsoft.com/office/drawing/2014/main" id="{8981B67F-9D13-4E2D-961E-AE7A144A9C70}"/>
              </a:ext>
            </a:extLst>
          </p:cNvPr>
          <p:cNvCxnSpPr>
            <a:cxnSpLocks/>
          </p:cNvCxnSpPr>
          <p:nvPr/>
        </p:nvCxnSpPr>
        <p:spPr>
          <a:xfrm>
            <a:off x="2690671" y="4450522"/>
            <a:ext cx="91440" cy="365760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DD852B37-0291-45CA-849E-D2CB29CE5F85}"/>
              </a:ext>
            </a:extLst>
          </p:cNvPr>
          <p:cNvCxnSpPr>
            <a:cxnSpLocks/>
          </p:cNvCxnSpPr>
          <p:nvPr/>
        </p:nvCxnSpPr>
        <p:spPr>
          <a:xfrm>
            <a:off x="2712025" y="4409705"/>
            <a:ext cx="242521" cy="131751"/>
          </a:xfrm>
          <a:prstGeom prst="line">
            <a:avLst/>
          </a:prstGeom>
          <a:ln w="9525">
            <a:solidFill>
              <a:srgbClr val="BC04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Rectangle 351">
            <a:extLst>
              <a:ext uri="{FF2B5EF4-FFF2-40B4-BE49-F238E27FC236}">
                <a16:creationId xmlns:a16="http://schemas.microsoft.com/office/drawing/2014/main" id="{578A802C-FBB1-4532-9592-3FD843C5CDD9}"/>
              </a:ext>
            </a:extLst>
          </p:cNvPr>
          <p:cNvSpPr/>
          <p:nvPr/>
        </p:nvSpPr>
        <p:spPr bwMode="gray">
          <a:xfrm>
            <a:off x="4594189" y="5481843"/>
            <a:ext cx="155160" cy="50509"/>
          </a:xfrm>
          <a:prstGeom prst="rect">
            <a:avLst/>
          </a:prstGeom>
          <a:solidFill>
            <a:srgbClr val="5E5F62"/>
          </a:solidFill>
          <a:ln>
            <a:solidFill>
              <a:srgbClr val="5E5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84EB7385-6D6C-4297-8C2C-89D361F35221}"/>
              </a:ext>
            </a:extLst>
          </p:cNvPr>
          <p:cNvCxnSpPr>
            <a:cxnSpLocks/>
          </p:cNvCxnSpPr>
          <p:nvPr/>
        </p:nvCxnSpPr>
        <p:spPr>
          <a:xfrm flipV="1">
            <a:off x="4654694" y="5502827"/>
            <a:ext cx="142906" cy="100664"/>
          </a:xfrm>
          <a:prstGeom prst="line">
            <a:avLst/>
          </a:prstGeom>
          <a:ln w="952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5" name="Table 27">
            <a:extLst>
              <a:ext uri="{FF2B5EF4-FFF2-40B4-BE49-F238E27FC236}">
                <a16:creationId xmlns:a16="http://schemas.microsoft.com/office/drawing/2014/main" id="{2F59BD91-D004-482B-9EF4-8F9C26C27A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646687"/>
              </p:ext>
            </p:extLst>
          </p:nvPr>
        </p:nvGraphicFramePr>
        <p:xfrm>
          <a:off x="3910088" y="5962254"/>
          <a:ext cx="1824341" cy="6705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35064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1089277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T1 UP/DOWN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CANOPY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 CLOSED</a:t>
                      </a:r>
                    </a:p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CANOPY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OPEN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T2 UP/DOWN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b="1" cap="all" baseline="0" dirty="0">
                          <a:solidFill>
                            <a:schemeClr val="tx1"/>
                          </a:solidFill>
                        </a:rPr>
                        <a:t>ALT RADAR</a:t>
                      </a:r>
                    </a:p>
                    <a:p>
                      <a:r>
                        <a:rPr lang="en-US" sz="800" b="1" cap="all" baseline="0" dirty="0">
                          <a:solidFill>
                            <a:schemeClr val="tx1"/>
                          </a:solidFill>
                        </a:rPr>
                        <a:t>ALT BARO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4037345"/>
                  </a:ext>
                </a:extLst>
              </a:tr>
            </a:tbl>
          </a:graphicData>
        </a:graphic>
      </p:graphicFrame>
      <p:graphicFrame>
        <p:nvGraphicFramePr>
          <p:cNvPr id="20" name="Table 27">
            <a:extLst>
              <a:ext uri="{FF2B5EF4-FFF2-40B4-BE49-F238E27FC236}">
                <a16:creationId xmlns:a16="http://schemas.microsoft.com/office/drawing/2014/main" id="{16AD799C-028C-E17E-D056-94CA6CEC89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198399"/>
              </p:ext>
            </p:extLst>
          </p:nvPr>
        </p:nvGraphicFramePr>
        <p:xfrm>
          <a:off x="3302045" y="3662522"/>
          <a:ext cx="1247965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1247965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rgbClr val="FF0000"/>
                          </a:solidFill>
                        </a:rPr>
                        <a:t>DISPENSE CMs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</a:tbl>
          </a:graphicData>
        </a:graphic>
      </p:graphicFrame>
      <p:sp>
        <p:nvSpPr>
          <p:cNvPr id="2" name="Text Box 128">
            <a:extLst>
              <a:ext uri="{FF2B5EF4-FFF2-40B4-BE49-F238E27FC236}">
                <a16:creationId xmlns:a16="http://schemas.microsoft.com/office/drawing/2014/main" id="{25F6D7A6-803B-45AD-1A55-1869DD897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7160" y="2429302"/>
            <a:ext cx="1780416" cy="521980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FF0000"/>
            </a:solidFill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altLang="en-US" sz="8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L&amp;R </a:t>
            </a:r>
            <a:r>
              <a:rPr lang="en-AU" altLang="en-US" sz="800" dirty="0" err="1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Idle&amp;AB</a:t>
            </a:r>
            <a:r>
              <a:rPr lang="en-AU" altLang="en-US" sz="8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Physical-Detent</a:t>
            </a:r>
            <a:r>
              <a:rPr lang="en-US" altLang="en-US" sz="8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Adjusted: </a:t>
            </a:r>
          </a:p>
          <a:p>
            <a:pPr marL="171450" lvl="0" indent="-1714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800" dirty="0" err="1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Deadzone</a:t>
            </a:r>
            <a:r>
              <a:rPr lang="en-US" altLang="en-US" sz="8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altLang="en-US" sz="800" dirty="0">
                <a:latin typeface="Calibri" panose="020F0502020204030204" pitchFamily="34" charset="0"/>
                <a:cs typeface="Times New Roman" panose="02020603050405020304" pitchFamily="18" charset="0"/>
              </a:rPr>
              <a:t>10</a:t>
            </a:r>
          </a:p>
          <a:p>
            <a:pPr marL="171450" lvl="0" indent="-1714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800" dirty="0" err="1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SaturationX</a:t>
            </a:r>
            <a:r>
              <a:rPr lang="en-US" altLang="en-US" sz="8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altLang="en-US" sz="800" dirty="0">
                <a:latin typeface="Calibri" panose="020F0502020204030204" pitchFamily="34" charset="0"/>
                <a:cs typeface="Times New Roman" panose="02020603050405020304" pitchFamily="18" charset="0"/>
              </a:rPr>
              <a:t>98</a:t>
            </a:r>
          </a:p>
          <a:p>
            <a:pPr marL="171450" lvl="0" indent="-1714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800" dirty="0">
                <a:latin typeface="Calibri" panose="020F0502020204030204" pitchFamily="34" charset="0"/>
                <a:cs typeface="Times New Roman" panose="02020603050405020304" pitchFamily="18" charset="0"/>
              </a:rPr>
              <a:t>Inverted Slider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D2EEA68-C340-B548-F925-7E0B229D87A1}"/>
              </a:ext>
            </a:extLst>
          </p:cNvPr>
          <p:cNvCxnSpPr>
            <a:cxnSpLocks/>
            <a:endCxn id="62" idx="2"/>
          </p:cNvCxnSpPr>
          <p:nvPr/>
        </p:nvCxnSpPr>
        <p:spPr>
          <a:xfrm rot="10800000">
            <a:off x="1051946" y="850113"/>
            <a:ext cx="1013526" cy="402352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3266D03-2D77-3AB9-0C15-3E31237D810B}"/>
              </a:ext>
            </a:extLst>
          </p:cNvPr>
          <p:cNvCxnSpPr>
            <a:cxnSpLocks/>
            <a:endCxn id="56" idx="2"/>
          </p:cNvCxnSpPr>
          <p:nvPr/>
        </p:nvCxnSpPr>
        <p:spPr>
          <a:xfrm rot="16200000" flipV="1">
            <a:off x="2554399" y="541925"/>
            <a:ext cx="458399" cy="223521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98F0728-B22F-4C9B-3EA5-F67C18D8B8F5}"/>
              </a:ext>
            </a:extLst>
          </p:cNvPr>
          <p:cNvCxnSpPr>
            <a:cxnSpLocks/>
            <a:endCxn id="44" idx="3"/>
          </p:cNvCxnSpPr>
          <p:nvPr/>
        </p:nvCxnSpPr>
        <p:spPr>
          <a:xfrm rot="5400000">
            <a:off x="2341745" y="1320764"/>
            <a:ext cx="896432" cy="527772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AB7979A-CFF1-A4FE-BDE3-23A1FEB88D5E}"/>
              </a:ext>
            </a:extLst>
          </p:cNvPr>
          <p:cNvCxnSpPr>
            <a:cxnSpLocks/>
            <a:endCxn id="54" idx="2"/>
          </p:cNvCxnSpPr>
          <p:nvPr/>
        </p:nvCxnSpPr>
        <p:spPr>
          <a:xfrm flipV="1">
            <a:off x="3350044" y="501157"/>
            <a:ext cx="1319214" cy="826098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10">
            <a:extLst>
              <a:ext uri="{FF2B5EF4-FFF2-40B4-BE49-F238E27FC236}">
                <a16:creationId xmlns:a16="http://schemas.microsoft.com/office/drawing/2014/main" id="{C6D0238E-567F-9304-97E0-F98DF1AB782A}"/>
              </a:ext>
            </a:extLst>
          </p:cNvPr>
          <p:cNvCxnSpPr>
            <a:cxnSpLocks/>
            <a:endCxn id="37" idx="1"/>
          </p:cNvCxnSpPr>
          <p:nvPr/>
        </p:nvCxnSpPr>
        <p:spPr>
          <a:xfrm flipV="1">
            <a:off x="3679678" y="796383"/>
            <a:ext cx="2434060" cy="563359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1" name="Straight Arrow Connector 22">
            <a:extLst>
              <a:ext uri="{FF2B5EF4-FFF2-40B4-BE49-F238E27FC236}">
                <a16:creationId xmlns:a16="http://schemas.microsoft.com/office/drawing/2014/main" id="{5A61F239-0A04-641B-D09F-D1BAEE607E55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3958711" y="1530353"/>
            <a:ext cx="381128" cy="235195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4" name="Straight Arrow Connector 22">
            <a:extLst>
              <a:ext uri="{FF2B5EF4-FFF2-40B4-BE49-F238E27FC236}">
                <a16:creationId xmlns:a16="http://schemas.microsoft.com/office/drawing/2014/main" id="{875E2746-80F3-72EF-38C8-BAEECB357E50}"/>
              </a:ext>
            </a:extLst>
          </p:cNvPr>
          <p:cNvCxnSpPr>
            <a:cxnSpLocks/>
            <a:endCxn id="261" idx="3"/>
          </p:cNvCxnSpPr>
          <p:nvPr/>
        </p:nvCxnSpPr>
        <p:spPr>
          <a:xfrm rot="10800000">
            <a:off x="2026146" y="2603068"/>
            <a:ext cx="1786245" cy="1566777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2" name="Straight Arrow Connector 22">
            <a:extLst>
              <a:ext uri="{FF2B5EF4-FFF2-40B4-BE49-F238E27FC236}">
                <a16:creationId xmlns:a16="http://schemas.microsoft.com/office/drawing/2014/main" id="{BA9147EA-9E04-2D8C-60B3-DB47A703E050}"/>
              </a:ext>
            </a:extLst>
          </p:cNvPr>
          <p:cNvCxnSpPr>
            <a:cxnSpLocks/>
            <a:endCxn id="127" idx="3"/>
          </p:cNvCxnSpPr>
          <p:nvPr/>
        </p:nvCxnSpPr>
        <p:spPr>
          <a:xfrm rot="10800000">
            <a:off x="1999074" y="2953079"/>
            <a:ext cx="1577854" cy="1342416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8" name="Straight Arrow Connector 22">
            <a:extLst>
              <a:ext uri="{FF2B5EF4-FFF2-40B4-BE49-F238E27FC236}">
                <a16:creationId xmlns:a16="http://schemas.microsoft.com/office/drawing/2014/main" id="{A4B493EF-D4EB-B2B5-8B59-36195D138E90}"/>
              </a:ext>
            </a:extLst>
          </p:cNvPr>
          <p:cNvCxnSpPr>
            <a:cxnSpLocks/>
            <a:stCxn id="331" idx="1"/>
            <a:endCxn id="255" idx="3"/>
          </p:cNvCxnSpPr>
          <p:nvPr/>
        </p:nvCxnSpPr>
        <p:spPr>
          <a:xfrm rot="10800000">
            <a:off x="2392829" y="3949514"/>
            <a:ext cx="228414" cy="412268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4" name="Straight Arrow Connector 22">
            <a:extLst>
              <a:ext uri="{FF2B5EF4-FFF2-40B4-BE49-F238E27FC236}">
                <a16:creationId xmlns:a16="http://schemas.microsoft.com/office/drawing/2014/main" id="{9B586A8D-52DB-FB3C-CD96-8C49BCE121BC}"/>
              </a:ext>
            </a:extLst>
          </p:cNvPr>
          <p:cNvCxnSpPr>
            <a:cxnSpLocks/>
            <a:stCxn id="319" idx="1"/>
            <a:endCxn id="269" idx="3"/>
          </p:cNvCxnSpPr>
          <p:nvPr/>
        </p:nvCxnSpPr>
        <p:spPr>
          <a:xfrm rot="10800000">
            <a:off x="2508210" y="5269602"/>
            <a:ext cx="877715" cy="174553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1" name="Straight Arrow Connector 22">
            <a:extLst>
              <a:ext uri="{FF2B5EF4-FFF2-40B4-BE49-F238E27FC236}">
                <a16:creationId xmlns:a16="http://schemas.microsoft.com/office/drawing/2014/main" id="{F279493E-6671-F66F-7896-38548E702C62}"/>
              </a:ext>
            </a:extLst>
          </p:cNvPr>
          <p:cNvCxnSpPr>
            <a:cxnSpLocks/>
            <a:stCxn id="317" idx="1"/>
            <a:endCxn id="233" idx="3"/>
          </p:cNvCxnSpPr>
          <p:nvPr/>
        </p:nvCxnSpPr>
        <p:spPr>
          <a:xfrm rot="10800000" flipV="1">
            <a:off x="2803727" y="5679621"/>
            <a:ext cx="942928" cy="397807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6" name="Straight Arrow Connector 22">
            <a:extLst>
              <a:ext uri="{FF2B5EF4-FFF2-40B4-BE49-F238E27FC236}">
                <a16:creationId xmlns:a16="http://schemas.microsoft.com/office/drawing/2014/main" id="{3133D57A-4099-4DA2-8F72-332B28014E75}"/>
              </a:ext>
            </a:extLst>
          </p:cNvPr>
          <p:cNvCxnSpPr>
            <a:cxnSpLocks/>
            <a:stCxn id="76" idx="0"/>
            <a:endCxn id="89" idx="1"/>
          </p:cNvCxnSpPr>
          <p:nvPr/>
        </p:nvCxnSpPr>
        <p:spPr>
          <a:xfrm rot="5400000" flipH="1" flipV="1">
            <a:off x="5866640" y="1884140"/>
            <a:ext cx="483645" cy="1103613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0" name="Straight Arrow Connector 22">
            <a:extLst>
              <a:ext uri="{FF2B5EF4-FFF2-40B4-BE49-F238E27FC236}">
                <a16:creationId xmlns:a16="http://schemas.microsoft.com/office/drawing/2014/main" id="{E9639773-F543-B364-7428-5DB15C760F30}"/>
              </a:ext>
            </a:extLst>
          </p:cNvPr>
          <p:cNvCxnSpPr>
            <a:cxnSpLocks/>
            <a:stCxn id="96" idx="3"/>
            <a:endCxn id="98" idx="1"/>
          </p:cNvCxnSpPr>
          <p:nvPr/>
        </p:nvCxnSpPr>
        <p:spPr>
          <a:xfrm>
            <a:off x="6100778" y="3275020"/>
            <a:ext cx="577973" cy="451505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6" name="Straight Arrow Connector 22">
            <a:extLst>
              <a:ext uri="{FF2B5EF4-FFF2-40B4-BE49-F238E27FC236}">
                <a16:creationId xmlns:a16="http://schemas.microsoft.com/office/drawing/2014/main" id="{A325F0F4-90E2-6FDA-200A-CF6D637F197D}"/>
              </a:ext>
            </a:extLst>
          </p:cNvPr>
          <p:cNvCxnSpPr>
            <a:cxnSpLocks/>
            <a:endCxn id="113" idx="1"/>
          </p:cNvCxnSpPr>
          <p:nvPr/>
        </p:nvCxnSpPr>
        <p:spPr>
          <a:xfrm>
            <a:off x="5583450" y="3612868"/>
            <a:ext cx="1610715" cy="1391218"/>
          </a:xfrm>
          <a:prstGeom prst="curvedConnector3">
            <a:avLst>
              <a:gd name="adj1" fmla="val 59083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3" name="Straight Arrow Connector 22">
            <a:extLst>
              <a:ext uri="{FF2B5EF4-FFF2-40B4-BE49-F238E27FC236}">
                <a16:creationId xmlns:a16="http://schemas.microsoft.com/office/drawing/2014/main" id="{ACBACE55-158F-5032-5EE8-A59C7081A386}"/>
              </a:ext>
            </a:extLst>
          </p:cNvPr>
          <p:cNvCxnSpPr>
            <a:cxnSpLocks/>
            <a:stCxn id="125" idx="3"/>
            <a:endCxn id="129" idx="1"/>
          </p:cNvCxnSpPr>
          <p:nvPr/>
        </p:nvCxnSpPr>
        <p:spPr>
          <a:xfrm>
            <a:off x="5917418" y="3795363"/>
            <a:ext cx="768276" cy="1969196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6" name="Straight Arrow Connector 22">
            <a:extLst>
              <a:ext uri="{FF2B5EF4-FFF2-40B4-BE49-F238E27FC236}">
                <a16:creationId xmlns:a16="http://schemas.microsoft.com/office/drawing/2014/main" id="{6195A31D-FF4D-1ED1-BF59-040280D2BBB9}"/>
              </a:ext>
            </a:extLst>
          </p:cNvPr>
          <p:cNvCxnSpPr>
            <a:cxnSpLocks/>
            <a:endCxn id="215" idx="0"/>
          </p:cNvCxnSpPr>
          <p:nvPr/>
        </p:nvCxnSpPr>
        <p:spPr>
          <a:xfrm rot="5400000">
            <a:off x="4080766" y="5097341"/>
            <a:ext cx="1606405" cy="123420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0" name="Straight Arrow Connector 22">
            <a:extLst>
              <a:ext uri="{FF2B5EF4-FFF2-40B4-BE49-F238E27FC236}">
                <a16:creationId xmlns:a16="http://schemas.microsoft.com/office/drawing/2014/main" id="{7E6BDEC0-3E62-B6F1-0436-C3D8E6BDAD9D}"/>
              </a:ext>
            </a:extLst>
          </p:cNvPr>
          <p:cNvCxnSpPr>
            <a:cxnSpLocks/>
            <a:endCxn id="193" idx="1"/>
          </p:cNvCxnSpPr>
          <p:nvPr/>
        </p:nvCxnSpPr>
        <p:spPr>
          <a:xfrm rot="16200000" flipH="1">
            <a:off x="4690954" y="5025971"/>
            <a:ext cx="2500205" cy="603221"/>
          </a:xfrm>
          <a:prstGeom prst="curvedConnector2">
            <a:avLst/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7" name="Straight Arrow Connector 22">
            <a:extLst>
              <a:ext uri="{FF2B5EF4-FFF2-40B4-BE49-F238E27FC236}">
                <a16:creationId xmlns:a16="http://schemas.microsoft.com/office/drawing/2014/main" id="{892156B1-B9A9-3B6D-4B5E-422F9A7BC860}"/>
              </a:ext>
            </a:extLst>
          </p:cNvPr>
          <p:cNvCxnSpPr>
            <a:cxnSpLocks/>
            <a:endCxn id="265" idx="3"/>
          </p:cNvCxnSpPr>
          <p:nvPr/>
        </p:nvCxnSpPr>
        <p:spPr>
          <a:xfrm rot="10800000">
            <a:off x="4717947" y="3321801"/>
            <a:ext cx="318305" cy="96904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1" name="Straight Arrow Connector 22">
            <a:extLst>
              <a:ext uri="{FF2B5EF4-FFF2-40B4-BE49-F238E27FC236}">
                <a16:creationId xmlns:a16="http://schemas.microsoft.com/office/drawing/2014/main" id="{7CB913CD-0F98-686B-C17D-70796A8E0162}"/>
              </a:ext>
            </a:extLst>
          </p:cNvPr>
          <p:cNvCxnSpPr>
            <a:cxnSpLocks/>
            <a:endCxn id="20" idx="3"/>
          </p:cNvCxnSpPr>
          <p:nvPr/>
        </p:nvCxnSpPr>
        <p:spPr>
          <a:xfrm rot="10800000">
            <a:off x="4550011" y="3769202"/>
            <a:ext cx="446529" cy="26160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oval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127" name="Table 27">
            <a:extLst>
              <a:ext uri="{FF2B5EF4-FFF2-40B4-BE49-F238E27FC236}">
                <a16:creationId xmlns:a16="http://schemas.microsoft.com/office/drawing/2014/main" id="{6FB38F0F-86A8-0595-247A-A9FB1E4D1E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963870"/>
              </p:ext>
            </p:extLst>
          </p:nvPr>
        </p:nvGraphicFramePr>
        <p:xfrm>
          <a:off x="121740" y="2846399"/>
          <a:ext cx="1877334" cy="21336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881412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99592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</a:rPr>
                        <a:t>T4  (UP/DOWN)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800" b="1" dirty="0">
                          <a:solidFill>
                            <a:schemeClr val="tx1"/>
                          </a:solidFill>
                        </a:rPr>
                        <a:t>LTD ARM/SAFE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4427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112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3">
            <a:extLst>
              <a:ext uri="{FF2B5EF4-FFF2-40B4-BE49-F238E27FC236}">
                <a16:creationId xmlns:a16="http://schemas.microsoft.com/office/drawing/2014/main" id="{75F5300D-C3F6-0D44-92E4-68DDDBCD8D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450543"/>
              </p:ext>
            </p:extLst>
          </p:nvPr>
        </p:nvGraphicFramePr>
        <p:xfrm>
          <a:off x="1062990" y="1502959"/>
          <a:ext cx="6099363" cy="108308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72168">
                  <a:extLst>
                    <a:ext uri="{9D8B030D-6E8A-4147-A177-3AD203B41FA5}">
                      <a16:colId xmlns:a16="http://schemas.microsoft.com/office/drawing/2014/main" val="1624936211"/>
                    </a:ext>
                  </a:extLst>
                </a:gridCol>
                <a:gridCol w="1534411">
                  <a:extLst>
                    <a:ext uri="{9D8B030D-6E8A-4147-A177-3AD203B41FA5}">
                      <a16:colId xmlns:a16="http://schemas.microsoft.com/office/drawing/2014/main" val="1075230835"/>
                    </a:ext>
                  </a:extLst>
                </a:gridCol>
                <a:gridCol w="665961">
                  <a:extLst>
                    <a:ext uri="{9D8B030D-6E8A-4147-A177-3AD203B41FA5}">
                      <a16:colId xmlns:a16="http://schemas.microsoft.com/office/drawing/2014/main" val="912627899"/>
                    </a:ext>
                  </a:extLst>
                </a:gridCol>
                <a:gridCol w="1559732">
                  <a:extLst>
                    <a:ext uri="{9D8B030D-6E8A-4147-A177-3AD203B41FA5}">
                      <a16:colId xmlns:a16="http://schemas.microsoft.com/office/drawing/2014/main" val="3936152963"/>
                    </a:ext>
                  </a:extLst>
                </a:gridCol>
                <a:gridCol w="529907">
                  <a:extLst>
                    <a:ext uri="{9D8B030D-6E8A-4147-A177-3AD203B41FA5}">
                      <a16:colId xmlns:a16="http://schemas.microsoft.com/office/drawing/2014/main" val="2159646577"/>
                    </a:ext>
                  </a:extLst>
                </a:gridCol>
                <a:gridCol w="1337184">
                  <a:extLst>
                    <a:ext uri="{9D8B030D-6E8A-4147-A177-3AD203B41FA5}">
                      <a16:colId xmlns:a16="http://schemas.microsoft.com/office/drawing/2014/main" val="1800323197"/>
                    </a:ext>
                  </a:extLst>
                </a:gridCol>
              </a:tblGrid>
              <a:tr h="272606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Mode 2 (Blue):  CARRIER TAKEOFF/LAND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116827"/>
                  </a:ext>
                </a:extLst>
              </a:tr>
              <a:tr h="4239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LAUNCH BAR EXTEND/RETRACT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WINGS SPREAD Handle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HOOK UP/DOWN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728138"/>
                  </a:ext>
                </a:extLst>
              </a:tr>
              <a:tr h="35433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B4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ANTI SKID ON/OFF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WINGS STOW Handle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B6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‘Salute’</a:t>
                      </a:r>
                      <a:endParaRPr lang="en-US" sz="1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7451528"/>
                  </a:ext>
                </a:extLst>
              </a:tr>
            </a:tbl>
          </a:graphicData>
        </a:graphic>
      </p:graphicFrame>
      <p:graphicFrame>
        <p:nvGraphicFramePr>
          <p:cNvPr id="15" name="Table 3">
            <a:extLst>
              <a:ext uri="{FF2B5EF4-FFF2-40B4-BE49-F238E27FC236}">
                <a16:creationId xmlns:a16="http://schemas.microsoft.com/office/drawing/2014/main" id="{730EEB22-B39F-104E-8044-F37713CB6D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214185"/>
              </p:ext>
            </p:extLst>
          </p:nvPr>
        </p:nvGraphicFramePr>
        <p:xfrm>
          <a:off x="1050795" y="4899383"/>
          <a:ext cx="6099363" cy="112499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72168">
                  <a:extLst>
                    <a:ext uri="{9D8B030D-6E8A-4147-A177-3AD203B41FA5}">
                      <a16:colId xmlns:a16="http://schemas.microsoft.com/office/drawing/2014/main" val="1624936211"/>
                    </a:ext>
                  </a:extLst>
                </a:gridCol>
                <a:gridCol w="1534411">
                  <a:extLst>
                    <a:ext uri="{9D8B030D-6E8A-4147-A177-3AD203B41FA5}">
                      <a16:colId xmlns:a16="http://schemas.microsoft.com/office/drawing/2014/main" val="1075230835"/>
                    </a:ext>
                  </a:extLst>
                </a:gridCol>
                <a:gridCol w="665961">
                  <a:extLst>
                    <a:ext uri="{9D8B030D-6E8A-4147-A177-3AD203B41FA5}">
                      <a16:colId xmlns:a16="http://schemas.microsoft.com/office/drawing/2014/main" val="912627899"/>
                    </a:ext>
                  </a:extLst>
                </a:gridCol>
                <a:gridCol w="1559732">
                  <a:extLst>
                    <a:ext uri="{9D8B030D-6E8A-4147-A177-3AD203B41FA5}">
                      <a16:colId xmlns:a16="http://schemas.microsoft.com/office/drawing/2014/main" val="3936152963"/>
                    </a:ext>
                  </a:extLst>
                </a:gridCol>
                <a:gridCol w="529907">
                  <a:extLst>
                    <a:ext uri="{9D8B030D-6E8A-4147-A177-3AD203B41FA5}">
                      <a16:colId xmlns:a16="http://schemas.microsoft.com/office/drawing/2014/main" val="2159646577"/>
                    </a:ext>
                  </a:extLst>
                </a:gridCol>
                <a:gridCol w="1337184">
                  <a:extLst>
                    <a:ext uri="{9D8B030D-6E8A-4147-A177-3AD203B41FA5}">
                      <a16:colId xmlns:a16="http://schemas.microsoft.com/office/drawing/2014/main" val="1800323197"/>
                    </a:ext>
                  </a:extLst>
                </a:gridCol>
              </a:tblGrid>
              <a:tr h="272606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Mode 5 (Yellow):  OTHER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116827"/>
                  </a:ext>
                </a:extLst>
              </a:tr>
              <a:tr h="4239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AMPCD PB12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(Next Waypoint)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UFC PB A/P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</a:rPr>
                        <a:t>UFC Option PB3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</a:rPr>
                        <a:t>(AP BALT)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728138"/>
                  </a:ext>
                </a:extLst>
              </a:tr>
              <a:tr h="35433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B4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AMPCD PB13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(Prev Waypoint)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UFC Option PB 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(AP CPL)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B6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‘Call the Ball’</a:t>
                      </a:r>
                      <a:endParaRPr lang="en-US" sz="1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7451528"/>
                  </a:ext>
                </a:extLst>
              </a:tr>
            </a:tbl>
          </a:graphicData>
        </a:graphic>
      </p:graphicFrame>
      <p:graphicFrame>
        <p:nvGraphicFramePr>
          <p:cNvPr id="16" name="Table 3">
            <a:extLst>
              <a:ext uri="{FF2B5EF4-FFF2-40B4-BE49-F238E27FC236}">
                <a16:creationId xmlns:a16="http://schemas.microsoft.com/office/drawing/2014/main" id="{35250870-9F2B-49AB-8E9E-08845FB4F7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343805"/>
              </p:ext>
            </p:extLst>
          </p:nvPr>
        </p:nvGraphicFramePr>
        <p:xfrm>
          <a:off x="1062990" y="390439"/>
          <a:ext cx="6099363" cy="108308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72168">
                  <a:extLst>
                    <a:ext uri="{9D8B030D-6E8A-4147-A177-3AD203B41FA5}">
                      <a16:colId xmlns:a16="http://schemas.microsoft.com/office/drawing/2014/main" val="1624936211"/>
                    </a:ext>
                  </a:extLst>
                </a:gridCol>
                <a:gridCol w="1534411">
                  <a:extLst>
                    <a:ext uri="{9D8B030D-6E8A-4147-A177-3AD203B41FA5}">
                      <a16:colId xmlns:a16="http://schemas.microsoft.com/office/drawing/2014/main" val="1075230835"/>
                    </a:ext>
                  </a:extLst>
                </a:gridCol>
                <a:gridCol w="665961">
                  <a:extLst>
                    <a:ext uri="{9D8B030D-6E8A-4147-A177-3AD203B41FA5}">
                      <a16:colId xmlns:a16="http://schemas.microsoft.com/office/drawing/2014/main" val="912627899"/>
                    </a:ext>
                  </a:extLst>
                </a:gridCol>
                <a:gridCol w="1559732">
                  <a:extLst>
                    <a:ext uri="{9D8B030D-6E8A-4147-A177-3AD203B41FA5}">
                      <a16:colId xmlns:a16="http://schemas.microsoft.com/office/drawing/2014/main" val="3936152963"/>
                    </a:ext>
                  </a:extLst>
                </a:gridCol>
                <a:gridCol w="529907">
                  <a:extLst>
                    <a:ext uri="{9D8B030D-6E8A-4147-A177-3AD203B41FA5}">
                      <a16:colId xmlns:a16="http://schemas.microsoft.com/office/drawing/2014/main" val="2159646577"/>
                    </a:ext>
                  </a:extLst>
                </a:gridCol>
                <a:gridCol w="1337184">
                  <a:extLst>
                    <a:ext uri="{9D8B030D-6E8A-4147-A177-3AD203B41FA5}">
                      <a16:colId xmlns:a16="http://schemas.microsoft.com/office/drawing/2014/main" val="1800323197"/>
                    </a:ext>
                  </a:extLst>
                </a:gridCol>
              </a:tblGrid>
              <a:tr h="272606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Mode 1 (White):  STARTUP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116827"/>
                  </a:ext>
                </a:extLst>
              </a:tr>
              <a:tr h="4239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BATT ON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ENG CRANK LEFT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OBOGS ON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728138"/>
                  </a:ext>
                </a:extLst>
              </a:tr>
              <a:tr h="35433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B4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APU ON/OFF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ENG CRANK RIGHT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B6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FCS RESET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7451528"/>
                  </a:ext>
                </a:extLst>
              </a:tr>
            </a:tbl>
          </a:graphicData>
        </a:graphic>
      </p:graphicFrame>
      <p:graphicFrame>
        <p:nvGraphicFramePr>
          <p:cNvPr id="18" name="Table 3">
            <a:extLst>
              <a:ext uri="{FF2B5EF4-FFF2-40B4-BE49-F238E27FC236}">
                <a16:creationId xmlns:a16="http://schemas.microsoft.com/office/drawing/2014/main" id="{6C09C57F-CB6F-4552-B896-7D20AD910F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537888"/>
              </p:ext>
            </p:extLst>
          </p:nvPr>
        </p:nvGraphicFramePr>
        <p:xfrm>
          <a:off x="1050795" y="2615479"/>
          <a:ext cx="6099363" cy="112499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72168">
                  <a:extLst>
                    <a:ext uri="{9D8B030D-6E8A-4147-A177-3AD203B41FA5}">
                      <a16:colId xmlns:a16="http://schemas.microsoft.com/office/drawing/2014/main" val="1624936211"/>
                    </a:ext>
                  </a:extLst>
                </a:gridCol>
                <a:gridCol w="1534411">
                  <a:extLst>
                    <a:ext uri="{9D8B030D-6E8A-4147-A177-3AD203B41FA5}">
                      <a16:colId xmlns:a16="http://schemas.microsoft.com/office/drawing/2014/main" val="1075230835"/>
                    </a:ext>
                  </a:extLst>
                </a:gridCol>
                <a:gridCol w="665961">
                  <a:extLst>
                    <a:ext uri="{9D8B030D-6E8A-4147-A177-3AD203B41FA5}">
                      <a16:colId xmlns:a16="http://schemas.microsoft.com/office/drawing/2014/main" val="912627899"/>
                    </a:ext>
                  </a:extLst>
                </a:gridCol>
                <a:gridCol w="1559732">
                  <a:extLst>
                    <a:ext uri="{9D8B030D-6E8A-4147-A177-3AD203B41FA5}">
                      <a16:colId xmlns:a16="http://schemas.microsoft.com/office/drawing/2014/main" val="3936152963"/>
                    </a:ext>
                  </a:extLst>
                </a:gridCol>
                <a:gridCol w="529907">
                  <a:extLst>
                    <a:ext uri="{9D8B030D-6E8A-4147-A177-3AD203B41FA5}">
                      <a16:colId xmlns:a16="http://schemas.microsoft.com/office/drawing/2014/main" val="2159646577"/>
                    </a:ext>
                  </a:extLst>
                </a:gridCol>
                <a:gridCol w="1337184">
                  <a:extLst>
                    <a:ext uri="{9D8B030D-6E8A-4147-A177-3AD203B41FA5}">
                      <a16:colId xmlns:a16="http://schemas.microsoft.com/office/drawing/2014/main" val="1800323197"/>
                    </a:ext>
                  </a:extLst>
                </a:gridCol>
              </a:tblGrid>
              <a:tr h="272606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Mode 3 (Green):  COMMS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116827"/>
                  </a:ext>
                </a:extLst>
              </a:tr>
              <a:tr h="4239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Flight (Engage Bandits)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Flight (Attack </a:t>
                      </a:r>
                      <a:r>
                        <a:rPr lang="en-AU" sz="1000" b="1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AirDef</a:t>
                      </a: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Flight (Join Up)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728138"/>
                  </a:ext>
                </a:extLst>
              </a:tr>
              <a:tr h="35433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B4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Flight (Attack my  Target)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Flight (Attack </a:t>
                      </a:r>
                      <a:r>
                        <a:rPr lang="en-AU" sz="1000" b="1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GroundDef</a:t>
                      </a: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B6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F10 Menu (Switch Dialog)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7451528"/>
                  </a:ext>
                </a:extLst>
              </a:tr>
            </a:tbl>
          </a:graphicData>
        </a:graphic>
      </p:graphicFrame>
      <p:graphicFrame>
        <p:nvGraphicFramePr>
          <p:cNvPr id="19" name="Table 3">
            <a:extLst>
              <a:ext uri="{FF2B5EF4-FFF2-40B4-BE49-F238E27FC236}">
                <a16:creationId xmlns:a16="http://schemas.microsoft.com/office/drawing/2014/main" id="{F1B36CE3-86E4-457F-8AB8-C9663D243C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402629"/>
              </p:ext>
            </p:extLst>
          </p:nvPr>
        </p:nvGraphicFramePr>
        <p:xfrm>
          <a:off x="1050795" y="3757431"/>
          <a:ext cx="6099363" cy="1083088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72168">
                  <a:extLst>
                    <a:ext uri="{9D8B030D-6E8A-4147-A177-3AD203B41FA5}">
                      <a16:colId xmlns:a16="http://schemas.microsoft.com/office/drawing/2014/main" val="1624936211"/>
                    </a:ext>
                  </a:extLst>
                </a:gridCol>
                <a:gridCol w="1534411">
                  <a:extLst>
                    <a:ext uri="{9D8B030D-6E8A-4147-A177-3AD203B41FA5}">
                      <a16:colId xmlns:a16="http://schemas.microsoft.com/office/drawing/2014/main" val="1075230835"/>
                    </a:ext>
                  </a:extLst>
                </a:gridCol>
                <a:gridCol w="665961">
                  <a:extLst>
                    <a:ext uri="{9D8B030D-6E8A-4147-A177-3AD203B41FA5}">
                      <a16:colId xmlns:a16="http://schemas.microsoft.com/office/drawing/2014/main" val="912627899"/>
                    </a:ext>
                  </a:extLst>
                </a:gridCol>
                <a:gridCol w="1559732">
                  <a:extLst>
                    <a:ext uri="{9D8B030D-6E8A-4147-A177-3AD203B41FA5}">
                      <a16:colId xmlns:a16="http://schemas.microsoft.com/office/drawing/2014/main" val="3936152963"/>
                    </a:ext>
                  </a:extLst>
                </a:gridCol>
                <a:gridCol w="529907">
                  <a:extLst>
                    <a:ext uri="{9D8B030D-6E8A-4147-A177-3AD203B41FA5}">
                      <a16:colId xmlns:a16="http://schemas.microsoft.com/office/drawing/2014/main" val="2159646577"/>
                    </a:ext>
                  </a:extLst>
                </a:gridCol>
                <a:gridCol w="1337184">
                  <a:extLst>
                    <a:ext uri="{9D8B030D-6E8A-4147-A177-3AD203B41FA5}">
                      <a16:colId xmlns:a16="http://schemas.microsoft.com/office/drawing/2014/main" val="1800323197"/>
                    </a:ext>
                  </a:extLst>
                </a:gridCol>
              </a:tblGrid>
              <a:tr h="272606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Mode 4 (Red): UTILITY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116827"/>
                  </a:ext>
                </a:extLst>
              </a:tr>
              <a:tr h="42395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DCS Framerate Counter</a:t>
                      </a:r>
                      <a:endParaRPr lang="en-US" sz="1000" b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Fuel Probe Extend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Taxi Lights ON/OFF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728138"/>
                  </a:ext>
                </a:extLst>
              </a:tr>
              <a:tr h="35433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B4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RADAR STANDBY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Fuel Probe Retract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B6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‘Ready Pre-Contact’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7451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275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776AB1B-E7AA-3488-AFF4-EC207BB82E6C}"/>
              </a:ext>
            </a:extLst>
          </p:cNvPr>
          <p:cNvSpPr/>
          <p:nvPr/>
        </p:nvSpPr>
        <p:spPr>
          <a:xfrm>
            <a:off x="0" y="0"/>
            <a:ext cx="6035040" cy="6858000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D241F0-3AF0-1B58-A4A7-1F4E1721F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8514" y="5457100"/>
            <a:ext cx="1565486" cy="1400900"/>
          </a:xfrm>
          <a:prstGeom prst="rect">
            <a:avLst/>
          </a:prstGeom>
        </p:spPr>
      </p:pic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186B28AA-D696-E0BC-3340-D8300082B68B}"/>
              </a:ext>
            </a:extLst>
          </p:cNvPr>
          <p:cNvSpPr/>
          <p:nvPr/>
        </p:nvSpPr>
        <p:spPr>
          <a:xfrm>
            <a:off x="6137486" y="1493972"/>
            <a:ext cx="3006514" cy="1400901"/>
          </a:xfrm>
          <a:prstGeom prst="wedgeEllipseCallout">
            <a:avLst>
              <a:gd name="adj1" fmla="val -51631"/>
              <a:gd name="adj2" fmla="val 8053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1600" dirty="0"/>
              <a:t>Paste Slide Page as-a- Image here &amp; rescale/size for VR Kneeboard (</a:t>
            </a:r>
            <a:r>
              <a:rPr lang="en-AU" sz="1200" dirty="0"/>
              <a:t>e.g. right-click save-as-picture ../saved games/</a:t>
            </a:r>
            <a:r>
              <a:rPr lang="en-AU" sz="1200" dirty="0" err="1"/>
              <a:t>dcs</a:t>
            </a:r>
            <a:r>
              <a:rPr lang="en-AU" sz="1200" dirty="0"/>
              <a:t>/kneeboard</a:t>
            </a:r>
            <a:r>
              <a:rPr lang="en-AU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16198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6D8E8C-9D2A-3F8C-115C-2791863F7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628" y="1004549"/>
            <a:ext cx="4610743" cy="4848902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D82B1D60-7BBB-FBBA-BDCC-F1E9AF903705}"/>
              </a:ext>
            </a:extLst>
          </p:cNvPr>
          <p:cNvSpPr/>
          <p:nvPr/>
        </p:nvSpPr>
        <p:spPr>
          <a:xfrm>
            <a:off x="7401537" y="1648677"/>
            <a:ext cx="1165752" cy="520038"/>
          </a:xfrm>
          <a:prstGeom prst="wedgeRectCallout">
            <a:avLst>
              <a:gd name="adj1" fmla="val -110324"/>
              <a:gd name="adj2" fmla="val 13043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PBI 11 thru 15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22644976-4017-E083-C457-F1894C9A6443}"/>
              </a:ext>
            </a:extLst>
          </p:cNvPr>
          <p:cNvSpPr/>
          <p:nvPr/>
        </p:nvSpPr>
        <p:spPr>
          <a:xfrm>
            <a:off x="576711" y="1493506"/>
            <a:ext cx="1165752" cy="520038"/>
          </a:xfrm>
          <a:prstGeom prst="wedgeRectCallout">
            <a:avLst>
              <a:gd name="adj1" fmla="val 121783"/>
              <a:gd name="adj2" fmla="val 16480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PBI 5 thru 1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42A0A406-4FA2-EE1D-1715-14B39A4E13EC}"/>
              </a:ext>
            </a:extLst>
          </p:cNvPr>
          <p:cNvSpPr/>
          <p:nvPr/>
        </p:nvSpPr>
        <p:spPr>
          <a:xfrm>
            <a:off x="1421670" y="544470"/>
            <a:ext cx="1165752" cy="520038"/>
          </a:xfrm>
          <a:prstGeom prst="wedgeRectCallout">
            <a:avLst>
              <a:gd name="adj1" fmla="val 121783"/>
              <a:gd name="adj2" fmla="val 16480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PBI 6 thru 10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B33056B4-8576-1742-4C72-755A1184FFEE}"/>
              </a:ext>
            </a:extLst>
          </p:cNvPr>
          <p:cNvSpPr/>
          <p:nvPr/>
        </p:nvSpPr>
        <p:spPr>
          <a:xfrm>
            <a:off x="3257398" y="6104299"/>
            <a:ext cx="1165752" cy="520038"/>
          </a:xfrm>
          <a:prstGeom prst="wedgeRectCallout">
            <a:avLst>
              <a:gd name="adj1" fmla="val 162785"/>
              <a:gd name="adj2" fmla="val -12691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PBI 16 thru 20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877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756</Words>
  <Application>Microsoft Office PowerPoint</Application>
  <PresentationFormat>Letter Paper (8.5x11 in)</PresentationFormat>
  <Paragraphs>224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2023-04-06T00:58:58Z</dcterms:created>
  <dcterms:modified xsi:type="dcterms:W3CDTF">2023-06-30T01:21:21Z</dcterms:modified>
</cp:coreProperties>
</file>