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5" d="100"/>
          <a:sy n="95" d="100"/>
        </p:scale>
        <p:origin x="1158"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43253D-2C8A-4CA3-A317-76E454897DC4}" type="datetimeFigureOut">
              <a:rPr lang="en-US" smtClean="0"/>
              <a:t>6/29/2023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527135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3253D-2C8A-4CA3-A317-76E454897DC4}" type="datetimeFigureOut">
              <a:rPr lang="en-US" smtClean="0"/>
              <a:t>6/29/2023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614980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3253D-2C8A-4CA3-A317-76E454897DC4}" type="datetimeFigureOut">
              <a:rPr lang="en-US" smtClean="0"/>
              <a:t>6/29/2023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3902823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3253D-2C8A-4CA3-A317-76E454897DC4}" type="datetimeFigureOut">
              <a:rPr lang="en-US" smtClean="0"/>
              <a:t>6/29/2023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318802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543253D-2C8A-4CA3-A317-76E454897DC4}" type="datetimeFigureOut">
              <a:rPr lang="en-US" smtClean="0"/>
              <a:t>6/29/2023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1319615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43253D-2C8A-4CA3-A317-76E454897DC4}" type="datetimeFigureOut">
              <a:rPr lang="en-US" smtClean="0"/>
              <a:t>6/29/2023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1279867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43253D-2C8A-4CA3-A317-76E454897DC4}" type="datetimeFigureOut">
              <a:rPr lang="en-US" smtClean="0"/>
              <a:t>6/29/2023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1216856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43253D-2C8A-4CA3-A317-76E454897DC4}" type="datetimeFigureOut">
              <a:rPr lang="en-US" smtClean="0"/>
              <a:t>6/29/2023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261456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3253D-2C8A-4CA3-A317-76E454897DC4}" type="datetimeFigureOut">
              <a:rPr lang="en-US" smtClean="0"/>
              <a:t>6/29/2023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954180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543253D-2C8A-4CA3-A317-76E454897DC4}" type="datetimeFigureOut">
              <a:rPr lang="en-US" smtClean="0"/>
              <a:t>6/29/2023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2879539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543253D-2C8A-4CA3-A317-76E454897DC4}" type="datetimeFigureOut">
              <a:rPr lang="en-US" smtClean="0"/>
              <a:t>6/29/2023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2D4B0C-BEC7-4432-ADA2-7CDAD78EF1CF}" type="slidenum">
              <a:rPr lang="en-US" smtClean="0"/>
              <a:t>‹#›</a:t>
            </a:fld>
            <a:endParaRPr lang="en-US"/>
          </a:p>
        </p:txBody>
      </p:sp>
    </p:spTree>
    <p:extLst>
      <p:ext uri="{BB962C8B-B14F-4D97-AF65-F5344CB8AC3E}">
        <p14:creationId xmlns:p14="http://schemas.microsoft.com/office/powerpoint/2010/main" val="974527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43253D-2C8A-4CA3-A317-76E454897DC4}" type="datetimeFigureOut">
              <a:rPr lang="en-US" smtClean="0"/>
              <a:t>6/29/2023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2D4B0C-BEC7-4432-ADA2-7CDAD78EF1CF}" type="slidenum">
              <a:rPr lang="en-US" smtClean="0"/>
              <a:t>‹#›</a:t>
            </a:fld>
            <a:endParaRPr lang="en-US"/>
          </a:p>
        </p:txBody>
      </p:sp>
    </p:spTree>
    <p:extLst>
      <p:ext uri="{BB962C8B-B14F-4D97-AF65-F5344CB8AC3E}">
        <p14:creationId xmlns:p14="http://schemas.microsoft.com/office/powerpoint/2010/main" val="4201381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73941" y="0"/>
            <a:ext cx="7844118" cy="369332"/>
          </a:xfrm>
          <a:prstGeom prst="rect">
            <a:avLst/>
          </a:prstGeom>
          <a:noFill/>
        </p:spPr>
        <p:txBody>
          <a:bodyPr wrap="square" rtlCol="0">
            <a:spAutoFit/>
          </a:bodyPr>
          <a:lstStyle/>
          <a:p>
            <a:pPr algn="ctr"/>
            <a:r>
              <a:rPr lang="en-US" i="1" dirty="0" err="1" smtClean="0"/>
              <a:t>Beamscanner’s</a:t>
            </a:r>
            <a:r>
              <a:rPr lang="en-US" i="1" dirty="0" smtClean="0"/>
              <a:t> Single scan Probability of Detection (</a:t>
            </a:r>
            <a:r>
              <a:rPr lang="en-US" i="1" dirty="0" err="1" smtClean="0"/>
              <a:t>Pd</a:t>
            </a:r>
            <a:r>
              <a:rPr lang="en-US" i="1" dirty="0" smtClean="0"/>
              <a:t>) Recommendation</a:t>
            </a:r>
            <a:endParaRPr lang="en-US" i="1" dirty="0"/>
          </a:p>
        </p:txBody>
      </p:sp>
      <p:sp>
        <p:nvSpPr>
          <p:cNvPr id="5" name="TextBox 4"/>
          <p:cNvSpPr txBox="1"/>
          <p:nvPr/>
        </p:nvSpPr>
        <p:spPr>
          <a:xfrm>
            <a:off x="667870" y="1390672"/>
            <a:ext cx="1506071" cy="523220"/>
          </a:xfrm>
          <a:prstGeom prst="rect">
            <a:avLst/>
          </a:prstGeom>
          <a:noFill/>
          <a:ln w="3175">
            <a:solidFill>
              <a:schemeClr val="tx1"/>
            </a:solidFill>
          </a:ln>
        </p:spPr>
        <p:txBody>
          <a:bodyPr wrap="square" rtlCol="0">
            <a:spAutoFit/>
          </a:bodyPr>
          <a:lstStyle/>
          <a:p>
            <a:pPr algn="ctr"/>
            <a:r>
              <a:rPr lang="en-US" sz="1400" dirty="0" smtClean="0"/>
              <a:t>Is target in Beam width? </a:t>
            </a:r>
            <a:endParaRPr lang="en-US" sz="1400" dirty="0"/>
          </a:p>
        </p:txBody>
      </p:sp>
      <p:sp>
        <p:nvSpPr>
          <p:cNvPr id="6" name="TextBox 5"/>
          <p:cNvSpPr txBox="1"/>
          <p:nvPr/>
        </p:nvSpPr>
        <p:spPr>
          <a:xfrm>
            <a:off x="2987443" y="529886"/>
            <a:ext cx="1506071" cy="2246769"/>
          </a:xfrm>
          <a:prstGeom prst="rect">
            <a:avLst/>
          </a:prstGeom>
          <a:noFill/>
          <a:ln w="3175">
            <a:solidFill>
              <a:schemeClr val="tx1"/>
            </a:solidFill>
          </a:ln>
        </p:spPr>
        <p:txBody>
          <a:bodyPr wrap="square" rtlCol="0">
            <a:spAutoFit/>
          </a:bodyPr>
          <a:lstStyle/>
          <a:p>
            <a:pPr algn="ctr"/>
            <a:r>
              <a:rPr lang="en-US" sz="1400" dirty="0" smtClean="0"/>
              <a:t>If MPRF: Do any other targets exist within 150 meters or 10 Knots?</a:t>
            </a:r>
          </a:p>
          <a:p>
            <a:pPr algn="ctr"/>
            <a:endParaRPr lang="en-US" sz="1400" dirty="0"/>
          </a:p>
          <a:p>
            <a:pPr algn="ctr"/>
            <a:r>
              <a:rPr lang="en-US" sz="1400" dirty="0" smtClean="0"/>
              <a:t>If HPRF: Do any other targets exist within </a:t>
            </a:r>
            <a:r>
              <a:rPr lang="en-US" sz="1400" dirty="0" smtClean="0"/>
              <a:t>40</a:t>
            </a:r>
            <a:r>
              <a:rPr lang="en-US" sz="1400" dirty="0" smtClean="0"/>
              <a:t>00 </a:t>
            </a:r>
            <a:r>
              <a:rPr lang="en-US" sz="1400" dirty="0" smtClean="0"/>
              <a:t>meters (~2Nmi) or </a:t>
            </a:r>
            <a:r>
              <a:rPr lang="en-US" sz="1400" dirty="0" smtClean="0"/>
              <a:t>3 </a:t>
            </a:r>
            <a:r>
              <a:rPr lang="en-US" sz="1400" dirty="0" smtClean="0"/>
              <a:t>Knots? </a:t>
            </a:r>
          </a:p>
        </p:txBody>
      </p:sp>
      <p:sp>
        <p:nvSpPr>
          <p:cNvPr id="7" name="TextBox 6"/>
          <p:cNvSpPr txBox="1"/>
          <p:nvPr/>
        </p:nvSpPr>
        <p:spPr>
          <a:xfrm>
            <a:off x="5289144" y="1306033"/>
            <a:ext cx="1506071" cy="692497"/>
          </a:xfrm>
          <a:prstGeom prst="rect">
            <a:avLst/>
          </a:prstGeom>
          <a:noFill/>
          <a:ln w="3175">
            <a:solidFill>
              <a:schemeClr val="tx1"/>
            </a:solidFill>
          </a:ln>
        </p:spPr>
        <p:txBody>
          <a:bodyPr wrap="square" rtlCol="0">
            <a:spAutoFit/>
          </a:bodyPr>
          <a:lstStyle/>
          <a:p>
            <a:pPr algn="ctr"/>
            <a:r>
              <a:rPr lang="en-US" sz="1400" dirty="0" smtClean="0"/>
              <a:t>Combine their RCS </a:t>
            </a:r>
            <a:r>
              <a:rPr lang="en-US" sz="1100" i="1" dirty="0" smtClean="0"/>
              <a:t>(only 1 detection will be flagged)</a:t>
            </a:r>
            <a:endParaRPr lang="en-US" sz="1100" i="1" dirty="0"/>
          </a:p>
        </p:txBody>
      </p:sp>
      <p:sp>
        <p:nvSpPr>
          <p:cNvPr id="8" name="TextBox 7"/>
          <p:cNvSpPr txBox="1"/>
          <p:nvPr/>
        </p:nvSpPr>
        <p:spPr>
          <a:xfrm>
            <a:off x="5289143" y="2819874"/>
            <a:ext cx="1506071" cy="738664"/>
          </a:xfrm>
          <a:prstGeom prst="rect">
            <a:avLst/>
          </a:prstGeom>
          <a:noFill/>
          <a:ln w="3175">
            <a:solidFill>
              <a:schemeClr val="tx1"/>
            </a:solidFill>
          </a:ln>
        </p:spPr>
        <p:txBody>
          <a:bodyPr wrap="square" rtlCol="0">
            <a:spAutoFit/>
          </a:bodyPr>
          <a:lstStyle/>
          <a:p>
            <a:pPr algn="ctr"/>
            <a:r>
              <a:rPr lang="en-US" sz="1400" dirty="0" smtClean="0"/>
              <a:t>Enter RCS and Target range into SNR equation</a:t>
            </a:r>
            <a:endParaRPr lang="en-US" sz="1400" dirty="0"/>
          </a:p>
        </p:txBody>
      </p:sp>
      <p:sp>
        <p:nvSpPr>
          <p:cNvPr id="9" name="TextBox 8"/>
          <p:cNvSpPr txBox="1"/>
          <p:nvPr/>
        </p:nvSpPr>
        <p:spPr>
          <a:xfrm>
            <a:off x="7288251" y="2496708"/>
            <a:ext cx="1506071" cy="1384995"/>
          </a:xfrm>
          <a:prstGeom prst="rect">
            <a:avLst/>
          </a:prstGeom>
          <a:noFill/>
          <a:ln w="3175">
            <a:solidFill>
              <a:schemeClr val="tx1"/>
            </a:solidFill>
          </a:ln>
        </p:spPr>
        <p:txBody>
          <a:bodyPr wrap="square" rtlCol="0">
            <a:spAutoFit/>
          </a:bodyPr>
          <a:lstStyle/>
          <a:p>
            <a:pPr algn="ctr"/>
            <a:r>
              <a:rPr lang="en-US" sz="1400" dirty="0" smtClean="0"/>
              <a:t>Use the SNR output in a lookup table to determine </a:t>
            </a:r>
            <a:r>
              <a:rPr lang="en-US" sz="1400" dirty="0" err="1" smtClean="0"/>
              <a:t>Pd</a:t>
            </a:r>
            <a:r>
              <a:rPr lang="en-US" sz="1400" dirty="0" smtClean="0"/>
              <a:t> for that radars selected mode </a:t>
            </a:r>
            <a:endParaRPr lang="en-US" sz="1400" dirty="0"/>
          </a:p>
        </p:txBody>
      </p:sp>
      <p:sp>
        <p:nvSpPr>
          <p:cNvPr id="10" name="TextBox 9"/>
          <p:cNvSpPr txBox="1"/>
          <p:nvPr/>
        </p:nvSpPr>
        <p:spPr>
          <a:xfrm>
            <a:off x="7288251" y="1527017"/>
            <a:ext cx="1506071" cy="307777"/>
          </a:xfrm>
          <a:prstGeom prst="rect">
            <a:avLst/>
          </a:prstGeom>
          <a:noFill/>
          <a:ln w="3175">
            <a:solidFill>
              <a:schemeClr val="tx1"/>
            </a:solidFill>
          </a:ln>
        </p:spPr>
        <p:txBody>
          <a:bodyPr wrap="square" rtlCol="0">
            <a:spAutoFit/>
          </a:bodyPr>
          <a:lstStyle/>
          <a:p>
            <a:pPr algn="ctr"/>
            <a:r>
              <a:rPr lang="en-US" sz="1400" dirty="0" err="1" smtClean="0"/>
              <a:t>Pd</a:t>
            </a:r>
            <a:r>
              <a:rPr lang="en-US" sz="1400" dirty="0" smtClean="0"/>
              <a:t> value</a:t>
            </a:r>
            <a:endParaRPr lang="en-US" sz="1400" dirty="0"/>
          </a:p>
        </p:txBody>
      </p:sp>
      <p:sp>
        <p:nvSpPr>
          <p:cNvPr id="11" name="TextBox 10"/>
          <p:cNvSpPr txBox="1"/>
          <p:nvPr/>
        </p:nvSpPr>
        <p:spPr>
          <a:xfrm>
            <a:off x="137844" y="3556520"/>
            <a:ext cx="10092007" cy="3293209"/>
          </a:xfrm>
          <a:prstGeom prst="rect">
            <a:avLst/>
          </a:prstGeom>
          <a:noFill/>
        </p:spPr>
        <p:txBody>
          <a:bodyPr wrap="square" rtlCol="0">
            <a:spAutoFit/>
          </a:bodyPr>
          <a:lstStyle/>
          <a:p>
            <a:r>
              <a:rPr lang="en-US" sz="1300" b="1" u="sng" dirty="0" smtClean="0"/>
              <a:t>Benefits of this single scan </a:t>
            </a:r>
            <a:r>
              <a:rPr lang="en-US" sz="1300" b="1" u="sng" dirty="0" err="1" smtClean="0"/>
              <a:t>Pd</a:t>
            </a:r>
            <a:r>
              <a:rPr lang="en-US" sz="1300" b="1" u="sng" dirty="0" smtClean="0"/>
              <a:t> simulation</a:t>
            </a:r>
          </a:p>
          <a:p>
            <a:pPr marL="342900" indent="-342900">
              <a:buFont typeface="+mj-lt"/>
              <a:buAutoNum type="arabicPeriod"/>
            </a:pPr>
            <a:endParaRPr lang="en-US" sz="1300" dirty="0" smtClean="0"/>
          </a:p>
          <a:p>
            <a:pPr marL="342900" indent="-342900">
              <a:buFont typeface="+mj-lt"/>
              <a:buAutoNum type="arabicPeriod"/>
            </a:pPr>
            <a:r>
              <a:rPr lang="en-US" sz="1300" dirty="0" smtClean="0"/>
              <a:t>TWS becomes less reliable, since distant targets may not get detected as often. Thus, STT becomes more reliable than TWS. This is often mentioned by real pilots and SMEs. IRL STT is not continuous. It still has CPIs. However, STT gets a “look” anywhere between 15 – 30 times a second. Much more than TWS, which may only get a “look” (</a:t>
            </a:r>
            <a:r>
              <a:rPr lang="en-US" sz="1300" dirty="0" err="1" smtClean="0"/>
              <a:t>ie</a:t>
            </a:r>
            <a:r>
              <a:rPr lang="en-US" sz="1300" dirty="0" smtClean="0"/>
              <a:t> revisit) once every 1.5 - 2 seconds. Thus, even with low </a:t>
            </a:r>
            <a:r>
              <a:rPr lang="en-US" sz="1300" dirty="0" err="1" smtClean="0"/>
              <a:t>Pd</a:t>
            </a:r>
            <a:r>
              <a:rPr lang="en-US" sz="1300" dirty="0" smtClean="0"/>
              <a:t>, STT will see it enough to form a useful </a:t>
            </a:r>
            <a:r>
              <a:rPr lang="en-US" sz="1300" dirty="0" err="1" smtClean="0"/>
              <a:t>trackfile</a:t>
            </a:r>
            <a:r>
              <a:rPr lang="en-US" sz="1300" dirty="0" smtClean="0"/>
              <a:t>. </a:t>
            </a:r>
            <a:r>
              <a:rPr lang="en-US" sz="1300" dirty="0" smtClean="0"/>
              <a:t>This will force DCS players to use STT more often, and </a:t>
            </a:r>
            <a:r>
              <a:rPr lang="en-US" sz="1300" dirty="0" smtClean="0"/>
              <a:t>will naturally bring </a:t>
            </a:r>
            <a:r>
              <a:rPr lang="en-US" sz="1300" dirty="0" smtClean="0"/>
              <a:t>IRL tracking tactics into DCS.</a:t>
            </a:r>
            <a:endParaRPr lang="en-US" sz="1300" dirty="0" smtClean="0"/>
          </a:p>
          <a:p>
            <a:pPr marL="342900" indent="-342900">
              <a:buFont typeface="+mj-lt"/>
              <a:buAutoNum type="arabicPeriod"/>
            </a:pPr>
            <a:r>
              <a:rPr lang="en-US" sz="1300" dirty="0" smtClean="0"/>
              <a:t>Targets within close proximity (in both range AND Doppler) merge into one contact. This means the radar only sees one target, but it will also see them much further away since their RCS combined. </a:t>
            </a:r>
            <a:r>
              <a:rPr lang="en-US" sz="1300" dirty="0" smtClean="0"/>
              <a:t>Brings IRL formation tactics into DCS (close formation makes you seen further away, but you look like 1 target). Keep in mind that the targets need to be close in BOTH range AND Doppler (relative closure rate) to merge RCS.</a:t>
            </a:r>
            <a:endParaRPr lang="en-US" sz="1300" dirty="0" smtClean="0"/>
          </a:p>
          <a:p>
            <a:pPr marL="342900" indent="-342900">
              <a:buFont typeface="+mj-lt"/>
              <a:buAutoNum type="arabicPeriod"/>
            </a:pPr>
            <a:r>
              <a:rPr lang="en-US" sz="1300" dirty="0" smtClean="0"/>
              <a:t>Narrow Scans and Spotlight modes become useful </a:t>
            </a:r>
            <a:r>
              <a:rPr lang="en-US" sz="1300" dirty="0" smtClean="0"/>
              <a:t>in DCS. They will detect </a:t>
            </a:r>
            <a:r>
              <a:rPr lang="en-US" sz="1300" dirty="0" smtClean="0"/>
              <a:t>long range targets because they get more revisits (</a:t>
            </a:r>
            <a:r>
              <a:rPr lang="en-US" sz="1300" dirty="0" err="1" smtClean="0"/>
              <a:t>ie</a:t>
            </a:r>
            <a:r>
              <a:rPr lang="en-US" sz="1300" dirty="0" smtClean="0"/>
              <a:t> more chances to </a:t>
            </a:r>
            <a:r>
              <a:rPr lang="en-US" sz="1300" dirty="0" smtClean="0"/>
              <a:t>detect; not necessarily improved performance).</a:t>
            </a:r>
            <a:endParaRPr lang="en-US" sz="1300" dirty="0" smtClean="0"/>
          </a:p>
          <a:p>
            <a:pPr marL="342900" indent="-342900">
              <a:buFont typeface="+mj-lt"/>
              <a:buAutoNum type="arabicPeriod"/>
            </a:pPr>
            <a:r>
              <a:rPr lang="en-US" sz="1300" dirty="0" smtClean="0"/>
              <a:t>Raid Scan / Raid Assessment Mode (RAM) becomes useful since they can break out merged contacts.</a:t>
            </a:r>
          </a:p>
          <a:p>
            <a:pPr marL="342900" indent="-342900">
              <a:buFont typeface="+mj-lt"/>
              <a:buAutoNum type="arabicPeriod"/>
            </a:pPr>
            <a:r>
              <a:rPr lang="en-US" sz="1300" dirty="0" smtClean="0"/>
              <a:t>Radar resolution becomes a PRF selection factor. HPRF typically has poor range resolution/accuracy (~2 </a:t>
            </a:r>
            <a:r>
              <a:rPr lang="en-US" sz="1300" dirty="0" err="1" smtClean="0"/>
              <a:t>Nmi</a:t>
            </a:r>
            <a:r>
              <a:rPr lang="en-US" sz="1300" dirty="0" smtClean="0"/>
              <a:t>; </a:t>
            </a:r>
            <a:r>
              <a:rPr lang="en-US" sz="1300" dirty="0" smtClean="0"/>
              <a:t>though ~ 3 </a:t>
            </a:r>
            <a:r>
              <a:rPr lang="en-US" sz="1300" dirty="0" smtClean="0"/>
              <a:t>Knots in Doppler res). Thus MPRF is typically desired by the radar for ‘breaking out’ close targets due to its narrower bins (typically 150 meters / 10 Knots). </a:t>
            </a:r>
          </a:p>
          <a:p>
            <a:pPr marL="342900" indent="-342900">
              <a:buFont typeface="+mj-lt"/>
              <a:buAutoNum type="arabicPeriod"/>
            </a:pPr>
            <a:r>
              <a:rPr lang="en-US" sz="1300" dirty="0" smtClean="0"/>
              <a:t>Using this mathematical approach, future updates become very easy to implement by simply adding those variables like jamming noise and look down noise to the losses section of the equation. I recommend ‘look down and altitude losses’ be added in Phase 3.</a:t>
            </a:r>
            <a:endParaRPr lang="en-US" sz="1300" dirty="0"/>
          </a:p>
        </p:txBody>
      </p:sp>
      <p:sp>
        <p:nvSpPr>
          <p:cNvPr id="12" name="TextBox 11"/>
          <p:cNvSpPr txBox="1"/>
          <p:nvPr/>
        </p:nvSpPr>
        <p:spPr>
          <a:xfrm>
            <a:off x="2274784" y="1390672"/>
            <a:ext cx="519953" cy="307777"/>
          </a:xfrm>
          <a:prstGeom prst="rect">
            <a:avLst/>
          </a:prstGeom>
          <a:noFill/>
        </p:spPr>
        <p:txBody>
          <a:bodyPr wrap="square" rtlCol="0">
            <a:spAutoFit/>
          </a:bodyPr>
          <a:lstStyle/>
          <a:p>
            <a:pPr algn="ctr"/>
            <a:r>
              <a:rPr lang="en-US" sz="1400" dirty="0" smtClean="0"/>
              <a:t>Yes</a:t>
            </a:r>
            <a:endParaRPr lang="en-US" sz="1400" dirty="0"/>
          </a:p>
        </p:txBody>
      </p:sp>
      <p:sp>
        <p:nvSpPr>
          <p:cNvPr id="14" name="TextBox 13"/>
          <p:cNvSpPr txBox="1"/>
          <p:nvPr/>
        </p:nvSpPr>
        <p:spPr>
          <a:xfrm>
            <a:off x="4631352" y="1360963"/>
            <a:ext cx="519953" cy="307777"/>
          </a:xfrm>
          <a:prstGeom prst="rect">
            <a:avLst/>
          </a:prstGeom>
          <a:noFill/>
        </p:spPr>
        <p:txBody>
          <a:bodyPr wrap="square" rtlCol="0">
            <a:spAutoFit/>
          </a:bodyPr>
          <a:lstStyle/>
          <a:p>
            <a:pPr algn="ctr"/>
            <a:r>
              <a:rPr lang="en-US" sz="1400" dirty="0" smtClean="0"/>
              <a:t>Yes</a:t>
            </a:r>
            <a:endParaRPr lang="en-US" sz="1400" dirty="0"/>
          </a:p>
        </p:txBody>
      </p:sp>
      <p:sp>
        <p:nvSpPr>
          <p:cNvPr id="15" name="TextBox 14"/>
          <p:cNvSpPr txBox="1"/>
          <p:nvPr/>
        </p:nvSpPr>
        <p:spPr>
          <a:xfrm>
            <a:off x="988335" y="2367176"/>
            <a:ext cx="519953" cy="307777"/>
          </a:xfrm>
          <a:prstGeom prst="rect">
            <a:avLst/>
          </a:prstGeom>
          <a:noFill/>
        </p:spPr>
        <p:txBody>
          <a:bodyPr wrap="square" rtlCol="0">
            <a:spAutoFit/>
          </a:bodyPr>
          <a:lstStyle/>
          <a:p>
            <a:pPr algn="ctr"/>
            <a:r>
              <a:rPr lang="en-US" sz="1400" dirty="0" smtClean="0"/>
              <a:t>No</a:t>
            </a:r>
            <a:endParaRPr lang="en-US" sz="1400" dirty="0"/>
          </a:p>
        </p:txBody>
      </p:sp>
      <p:sp>
        <p:nvSpPr>
          <p:cNvPr id="16" name="TextBox 15"/>
          <p:cNvSpPr txBox="1"/>
          <p:nvPr/>
        </p:nvSpPr>
        <p:spPr>
          <a:xfrm>
            <a:off x="3349427" y="2830079"/>
            <a:ext cx="519953" cy="307777"/>
          </a:xfrm>
          <a:prstGeom prst="rect">
            <a:avLst/>
          </a:prstGeom>
          <a:noFill/>
        </p:spPr>
        <p:txBody>
          <a:bodyPr wrap="square" rtlCol="0">
            <a:spAutoFit/>
          </a:bodyPr>
          <a:lstStyle/>
          <a:p>
            <a:pPr algn="ctr"/>
            <a:r>
              <a:rPr lang="en-US" sz="1400" dirty="0" smtClean="0"/>
              <a:t>No</a:t>
            </a:r>
            <a:endParaRPr lang="en-US" sz="1400" dirty="0"/>
          </a:p>
        </p:txBody>
      </p:sp>
      <p:sp>
        <p:nvSpPr>
          <p:cNvPr id="17" name="TextBox 16"/>
          <p:cNvSpPr txBox="1"/>
          <p:nvPr/>
        </p:nvSpPr>
        <p:spPr>
          <a:xfrm>
            <a:off x="551326" y="3135286"/>
            <a:ext cx="1739157" cy="307777"/>
          </a:xfrm>
          <a:prstGeom prst="rect">
            <a:avLst/>
          </a:prstGeom>
          <a:noFill/>
          <a:ln w="3175">
            <a:solidFill>
              <a:schemeClr val="tx1"/>
            </a:solidFill>
          </a:ln>
        </p:spPr>
        <p:txBody>
          <a:bodyPr wrap="square" rtlCol="0">
            <a:spAutoFit/>
          </a:bodyPr>
          <a:lstStyle/>
          <a:p>
            <a:pPr algn="ctr"/>
            <a:r>
              <a:rPr lang="en-US" sz="1400" dirty="0" smtClean="0"/>
              <a:t>No Detection </a:t>
            </a:r>
            <a:endParaRPr lang="en-US" sz="1400" dirty="0"/>
          </a:p>
        </p:txBody>
      </p:sp>
      <p:cxnSp>
        <p:nvCxnSpPr>
          <p:cNvPr id="19" name="Straight Arrow Connector 18"/>
          <p:cNvCxnSpPr>
            <a:stCxn id="5" idx="3"/>
            <a:endCxn id="6" idx="1"/>
          </p:cNvCxnSpPr>
          <p:nvPr/>
        </p:nvCxnSpPr>
        <p:spPr>
          <a:xfrm>
            <a:off x="2173941" y="1652282"/>
            <a:ext cx="813502" cy="98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p:cNvCxnSpPr>
            <a:stCxn id="5" idx="2"/>
            <a:endCxn id="17" idx="0"/>
          </p:cNvCxnSpPr>
          <p:nvPr/>
        </p:nvCxnSpPr>
        <p:spPr>
          <a:xfrm flipH="1">
            <a:off x="1420905" y="1913892"/>
            <a:ext cx="1" cy="12213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p:cNvCxnSpPr>
            <a:stCxn id="8" idx="3"/>
            <a:endCxn id="9" idx="1"/>
          </p:cNvCxnSpPr>
          <p:nvPr/>
        </p:nvCxnSpPr>
        <p:spPr>
          <a:xfrm>
            <a:off x="6795214" y="3189206"/>
            <a:ext cx="49303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p:cNvCxnSpPr>
            <a:stCxn id="6" idx="3"/>
            <a:endCxn id="7" idx="1"/>
          </p:cNvCxnSpPr>
          <p:nvPr/>
        </p:nvCxnSpPr>
        <p:spPr>
          <a:xfrm flipV="1">
            <a:off x="4493514" y="1652282"/>
            <a:ext cx="795630" cy="98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p:cNvCxnSpPr>
            <a:stCxn id="7" idx="2"/>
            <a:endCxn id="8" idx="0"/>
          </p:cNvCxnSpPr>
          <p:nvPr/>
        </p:nvCxnSpPr>
        <p:spPr>
          <a:xfrm flipH="1">
            <a:off x="6042179" y="1998530"/>
            <a:ext cx="1" cy="82134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p:cNvCxnSpPr>
            <a:stCxn id="9" idx="0"/>
            <a:endCxn id="10" idx="2"/>
          </p:cNvCxnSpPr>
          <p:nvPr/>
        </p:nvCxnSpPr>
        <p:spPr>
          <a:xfrm flipV="1">
            <a:off x="8041287" y="1834794"/>
            <a:ext cx="0" cy="6619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Elbow Connector 43"/>
          <p:cNvCxnSpPr>
            <a:stCxn id="6" idx="2"/>
            <a:endCxn id="8" idx="1"/>
          </p:cNvCxnSpPr>
          <p:nvPr/>
        </p:nvCxnSpPr>
        <p:spPr>
          <a:xfrm rot="16200000" flipH="1">
            <a:off x="4308536" y="2208598"/>
            <a:ext cx="412551" cy="1548664"/>
          </a:xfrm>
          <a:prstGeom prst="bentConnector2">
            <a:avLst/>
          </a:prstGeom>
          <a:ln>
            <a:tailEnd type="triangle"/>
          </a:ln>
        </p:spPr>
        <p:style>
          <a:lnRef idx="1">
            <a:schemeClr val="dk1"/>
          </a:lnRef>
          <a:fillRef idx="0">
            <a:schemeClr val="dk1"/>
          </a:fillRef>
          <a:effectRef idx="0">
            <a:schemeClr val="dk1"/>
          </a:effectRef>
          <a:fontRef idx="minor">
            <a:schemeClr val="tx1"/>
          </a:fontRef>
        </p:style>
      </p:cxnSp>
      <p:sp>
        <p:nvSpPr>
          <p:cNvPr id="71" name="TextBox 70"/>
          <p:cNvSpPr txBox="1"/>
          <p:nvPr/>
        </p:nvSpPr>
        <p:spPr>
          <a:xfrm>
            <a:off x="667870" y="375998"/>
            <a:ext cx="1506071" cy="307777"/>
          </a:xfrm>
          <a:prstGeom prst="rect">
            <a:avLst/>
          </a:prstGeom>
          <a:noFill/>
          <a:ln w="3175">
            <a:solidFill>
              <a:schemeClr val="tx1"/>
            </a:solidFill>
          </a:ln>
        </p:spPr>
        <p:txBody>
          <a:bodyPr wrap="square" rtlCol="0">
            <a:spAutoFit/>
          </a:bodyPr>
          <a:lstStyle/>
          <a:p>
            <a:pPr algn="ctr"/>
            <a:r>
              <a:rPr lang="en-US" sz="1400" dirty="0" smtClean="0"/>
              <a:t>Start</a:t>
            </a:r>
            <a:endParaRPr lang="en-US" sz="1400" dirty="0"/>
          </a:p>
        </p:txBody>
      </p:sp>
      <p:cxnSp>
        <p:nvCxnSpPr>
          <p:cNvPr id="72" name="Straight Arrow Connector 71"/>
          <p:cNvCxnSpPr>
            <a:stCxn id="71" idx="2"/>
            <a:endCxn id="5" idx="0"/>
          </p:cNvCxnSpPr>
          <p:nvPr/>
        </p:nvCxnSpPr>
        <p:spPr>
          <a:xfrm>
            <a:off x="1420906" y="683775"/>
            <a:ext cx="0" cy="7068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10327341" y="3774794"/>
            <a:ext cx="1831059" cy="2031325"/>
          </a:xfrm>
          <a:prstGeom prst="rect">
            <a:avLst/>
          </a:prstGeom>
          <a:noFill/>
          <a:ln w="3175">
            <a:solidFill>
              <a:schemeClr val="tx1"/>
            </a:solidFill>
          </a:ln>
        </p:spPr>
        <p:txBody>
          <a:bodyPr wrap="square" rtlCol="0">
            <a:spAutoFit/>
          </a:bodyPr>
          <a:lstStyle/>
          <a:p>
            <a:pPr algn="ctr"/>
            <a:r>
              <a:rPr lang="en-US" sz="1400" dirty="0" smtClean="0"/>
              <a:t>If target is detected, round target range/velocity to nearest integer multiple of the PRF resolution. </a:t>
            </a:r>
          </a:p>
          <a:p>
            <a:pPr algn="ctr"/>
            <a:endParaRPr lang="en-US" sz="1400" dirty="0"/>
          </a:p>
          <a:p>
            <a:pPr algn="ctr"/>
            <a:r>
              <a:rPr lang="en-US" sz="1400" dirty="0" smtClean="0"/>
              <a:t>MPRF: 150m/10 Knots </a:t>
            </a:r>
          </a:p>
          <a:p>
            <a:pPr algn="ctr"/>
            <a:r>
              <a:rPr lang="en-US" sz="1400" dirty="0" smtClean="0"/>
              <a:t>HPRF: 4000m/3 Knots)</a:t>
            </a:r>
            <a:endParaRPr lang="en-US" sz="1400" dirty="0"/>
          </a:p>
        </p:txBody>
      </p:sp>
      <p:cxnSp>
        <p:nvCxnSpPr>
          <p:cNvPr id="26" name="Straight Arrow Connector 25"/>
          <p:cNvCxnSpPr/>
          <p:nvPr/>
        </p:nvCxnSpPr>
        <p:spPr>
          <a:xfrm>
            <a:off x="11071429" y="2656759"/>
            <a:ext cx="0" cy="111803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p:cNvCxnSpPr>
            <a:stCxn id="10" idx="0"/>
            <a:endCxn id="47" idx="2"/>
          </p:cNvCxnSpPr>
          <p:nvPr/>
        </p:nvCxnSpPr>
        <p:spPr>
          <a:xfrm flipH="1" flipV="1">
            <a:off x="8041286" y="816099"/>
            <a:ext cx="1" cy="7109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p:cNvSpPr txBox="1"/>
          <p:nvPr/>
        </p:nvSpPr>
        <p:spPr>
          <a:xfrm>
            <a:off x="7174225" y="1053186"/>
            <a:ext cx="991691" cy="307777"/>
          </a:xfrm>
          <a:prstGeom prst="rect">
            <a:avLst/>
          </a:prstGeom>
          <a:noFill/>
        </p:spPr>
        <p:txBody>
          <a:bodyPr wrap="square" rtlCol="0">
            <a:spAutoFit/>
          </a:bodyPr>
          <a:lstStyle/>
          <a:p>
            <a:pPr algn="ctr"/>
            <a:r>
              <a:rPr lang="en-US" sz="1400" dirty="0" err="1" smtClean="0"/>
              <a:t>Pd</a:t>
            </a:r>
            <a:r>
              <a:rPr lang="en-US" sz="1400" dirty="0" smtClean="0"/>
              <a:t> &lt; 10%</a:t>
            </a:r>
            <a:endParaRPr lang="en-US" sz="1400" dirty="0"/>
          </a:p>
        </p:txBody>
      </p:sp>
      <p:sp>
        <p:nvSpPr>
          <p:cNvPr id="47" name="TextBox 46"/>
          <p:cNvSpPr txBox="1"/>
          <p:nvPr/>
        </p:nvSpPr>
        <p:spPr>
          <a:xfrm>
            <a:off x="7171707" y="508322"/>
            <a:ext cx="1739157" cy="307777"/>
          </a:xfrm>
          <a:prstGeom prst="rect">
            <a:avLst/>
          </a:prstGeom>
          <a:noFill/>
          <a:ln w="3175">
            <a:solidFill>
              <a:schemeClr val="tx1"/>
            </a:solidFill>
          </a:ln>
        </p:spPr>
        <p:txBody>
          <a:bodyPr wrap="square" rtlCol="0">
            <a:spAutoFit/>
          </a:bodyPr>
          <a:lstStyle/>
          <a:p>
            <a:pPr algn="ctr"/>
            <a:r>
              <a:rPr lang="en-US" sz="1400" dirty="0" smtClean="0"/>
              <a:t>No Detection </a:t>
            </a:r>
            <a:endParaRPr lang="en-US" sz="1400" dirty="0"/>
          </a:p>
        </p:txBody>
      </p:sp>
      <p:sp>
        <p:nvSpPr>
          <p:cNvPr id="48" name="TextBox 47"/>
          <p:cNvSpPr txBox="1"/>
          <p:nvPr/>
        </p:nvSpPr>
        <p:spPr>
          <a:xfrm>
            <a:off x="9229110" y="1839030"/>
            <a:ext cx="1187903" cy="307777"/>
          </a:xfrm>
          <a:prstGeom prst="rect">
            <a:avLst/>
          </a:prstGeom>
          <a:noFill/>
        </p:spPr>
        <p:txBody>
          <a:bodyPr wrap="square" rtlCol="0">
            <a:spAutoFit/>
          </a:bodyPr>
          <a:lstStyle/>
          <a:p>
            <a:pPr algn="ctr"/>
            <a:r>
              <a:rPr lang="en-US" sz="1400" dirty="0" err="1" smtClean="0"/>
              <a:t>Pd</a:t>
            </a:r>
            <a:r>
              <a:rPr lang="en-US" sz="1400" dirty="0" smtClean="0"/>
              <a:t> is 10 - 90%</a:t>
            </a:r>
            <a:endParaRPr lang="en-US" sz="1400" dirty="0"/>
          </a:p>
        </p:txBody>
      </p:sp>
      <p:sp>
        <p:nvSpPr>
          <p:cNvPr id="49" name="TextBox 48"/>
          <p:cNvSpPr txBox="1"/>
          <p:nvPr/>
        </p:nvSpPr>
        <p:spPr>
          <a:xfrm>
            <a:off x="9069947" y="967534"/>
            <a:ext cx="1187903" cy="307777"/>
          </a:xfrm>
          <a:prstGeom prst="rect">
            <a:avLst/>
          </a:prstGeom>
          <a:noFill/>
        </p:spPr>
        <p:txBody>
          <a:bodyPr wrap="square" rtlCol="0">
            <a:spAutoFit/>
          </a:bodyPr>
          <a:lstStyle/>
          <a:p>
            <a:pPr algn="ctr"/>
            <a:r>
              <a:rPr lang="en-US" sz="1400" dirty="0" err="1" smtClean="0"/>
              <a:t>Pd</a:t>
            </a:r>
            <a:r>
              <a:rPr lang="en-US" sz="1400" dirty="0" smtClean="0"/>
              <a:t> &gt; 90%</a:t>
            </a:r>
            <a:endParaRPr lang="en-US" sz="1400" dirty="0"/>
          </a:p>
        </p:txBody>
      </p:sp>
      <p:cxnSp>
        <p:nvCxnSpPr>
          <p:cNvPr id="56" name="Elbow Connector 55"/>
          <p:cNvCxnSpPr>
            <a:stCxn id="10" idx="3"/>
            <a:endCxn id="50" idx="1"/>
          </p:cNvCxnSpPr>
          <p:nvPr/>
        </p:nvCxnSpPr>
        <p:spPr>
          <a:xfrm flipV="1">
            <a:off x="8794322" y="815943"/>
            <a:ext cx="869577" cy="864963"/>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60" name="Elbow Connector 59"/>
          <p:cNvCxnSpPr>
            <a:stCxn id="10" idx="3"/>
            <a:endCxn id="55" idx="1"/>
          </p:cNvCxnSpPr>
          <p:nvPr/>
        </p:nvCxnSpPr>
        <p:spPr>
          <a:xfrm>
            <a:off x="8794322" y="1680906"/>
            <a:ext cx="876290" cy="728296"/>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67" name="Straight Arrow Connector 66"/>
          <p:cNvCxnSpPr/>
          <p:nvPr/>
        </p:nvCxnSpPr>
        <p:spPr>
          <a:xfrm>
            <a:off x="11941006" y="683775"/>
            <a:ext cx="0" cy="30910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0" name="TextBox 49"/>
          <p:cNvSpPr txBox="1"/>
          <p:nvPr/>
        </p:nvSpPr>
        <p:spPr>
          <a:xfrm>
            <a:off x="9663899" y="662054"/>
            <a:ext cx="2494501" cy="307777"/>
          </a:xfrm>
          <a:prstGeom prst="rect">
            <a:avLst/>
          </a:prstGeom>
          <a:solidFill>
            <a:schemeClr val="bg1"/>
          </a:solidFill>
          <a:ln w="3175">
            <a:solidFill>
              <a:schemeClr val="tx1"/>
            </a:solidFill>
          </a:ln>
        </p:spPr>
        <p:txBody>
          <a:bodyPr wrap="square" rtlCol="0">
            <a:spAutoFit/>
          </a:bodyPr>
          <a:lstStyle/>
          <a:p>
            <a:pPr algn="ctr"/>
            <a:r>
              <a:rPr lang="en-US" sz="1400" dirty="0" smtClean="0"/>
              <a:t>100%</a:t>
            </a:r>
            <a:r>
              <a:rPr lang="en-US" sz="1400" dirty="0" smtClean="0"/>
              <a:t> </a:t>
            </a:r>
            <a:r>
              <a:rPr lang="en-US" sz="1400" dirty="0" smtClean="0"/>
              <a:t>Detection </a:t>
            </a:r>
            <a:endParaRPr lang="en-US" sz="1400" dirty="0"/>
          </a:p>
        </p:txBody>
      </p:sp>
      <p:sp>
        <p:nvSpPr>
          <p:cNvPr id="55" name="TextBox 54"/>
          <p:cNvSpPr txBox="1"/>
          <p:nvPr/>
        </p:nvSpPr>
        <p:spPr>
          <a:xfrm>
            <a:off x="9670612" y="2147592"/>
            <a:ext cx="1589066" cy="523220"/>
          </a:xfrm>
          <a:prstGeom prst="rect">
            <a:avLst/>
          </a:prstGeom>
          <a:solidFill>
            <a:schemeClr val="bg1"/>
          </a:solidFill>
          <a:ln w="3175">
            <a:solidFill>
              <a:schemeClr val="tx1"/>
            </a:solidFill>
          </a:ln>
        </p:spPr>
        <p:txBody>
          <a:bodyPr wrap="square" rtlCol="0">
            <a:spAutoFit/>
          </a:bodyPr>
          <a:lstStyle/>
          <a:p>
            <a:pPr algn="ctr"/>
            <a:r>
              <a:rPr lang="en-US" sz="1400" dirty="0" smtClean="0"/>
              <a:t>Determine Detection using </a:t>
            </a:r>
            <a:r>
              <a:rPr lang="en-US" sz="1400" dirty="0" err="1" smtClean="0"/>
              <a:t>Pd</a:t>
            </a:r>
            <a:endParaRPr lang="en-US" sz="1400" dirty="0" smtClean="0"/>
          </a:p>
        </p:txBody>
      </p:sp>
    </p:spTree>
    <p:extLst>
      <p:ext uri="{BB962C8B-B14F-4D97-AF65-F5344CB8AC3E}">
        <p14:creationId xmlns:p14="http://schemas.microsoft.com/office/powerpoint/2010/main" val="939536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73941" y="0"/>
            <a:ext cx="7844118" cy="369332"/>
          </a:xfrm>
          <a:prstGeom prst="rect">
            <a:avLst/>
          </a:prstGeom>
          <a:noFill/>
        </p:spPr>
        <p:txBody>
          <a:bodyPr wrap="square" rtlCol="0">
            <a:spAutoFit/>
          </a:bodyPr>
          <a:lstStyle/>
          <a:p>
            <a:pPr algn="ctr"/>
            <a:r>
              <a:rPr lang="en-US" i="1" dirty="0" smtClean="0"/>
              <a:t>SNR </a:t>
            </a:r>
            <a:r>
              <a:rPr lang="en-US" i="1" dirty="0"/>
              <a:t>E</a:t>
            </a:r>
            <a:r>
              <a:rPr lang="en-US" i="1" dirty="0" smtClean="0"/>
              <a:t>quation with example</a:t>
            </a:r>
            <a:endParaRPr lang="en-US" i="1" dirty="0"/>
          </a:p>
        </p:txBody>
      </p:sp>
      <p:pic>
        <p:nvPicPr>
          <p:cNvPr id="2" name="Picture 1"/>
          <p:cNvPicPr>
            <a:picLocks noChangeAspect="1"/>
          </p:cNvPicPr>
          <p:nvPr/>
        </p:nvPicPr>
        <p:blipFill rotWithShape="1">
          <a:blip r:embed="rId2"/>
          <a:srcRect l="2509" t="16031" r="74232" b="18618"/>
          <a:stretch/>
        </p:blipFill>
        <p:spPr>
          <a:xfrm>
            <a:off x="361739" y="568692"/>
            <a:ext cx="11756573" cy="6193848"/>
          </a:xfrm>
          <a:prstGeom prst="rect">
            <a:avLst/>
          </a:prstGeom>
        </p:spPr>
      </p:pic>
      <p:sp>
        <p:nvSpPr>
          <p:cNvPr id="3" name="TextBox 2"/>
          <p:cNvSpPr txBox="1"/>
          <p:nvPr/>
        </p:nvSpPr>
        <p:spPr>
          <a:xfrm>
            <a:off x="200966" y="5446206"/>
            <a:ext cx="5516546" cy="307777"/>
          </a:xfrm>
          <a:prstGeom prst="rect">
            <a:avLst/>
          </a:prstGeom>
          <a:noFill/>
        </p:spPr>
        <p:txBody>
          <a:bodyPr wrap="square" rtlCol="0">
            <a:spAutoFit/>
          </a:bodyPr>
          <a:lstStyle/>
          <a:p>
            <a:pPr algn="ctr"/>
            <a:r>
              <a:rPr lang="en-US" sz="1400" dirty="0" err="1" smtClean="0"/>
              <a:t>Pd</a:t>
            </a:r>
            <a:r>
              <a:rPr lang="en-US" sz="1400" dirty="0" smtClean="0"/>
              <a:t> comes from lookup table using SNR / Radar Mode </a:t>
            </a:r>
            <a:endParaRPr lang="en-US" sz="1400" dirty="0"/>
          </a:p>
        </p:txBody>
      </p:sp>
    </p:spTree>
    <p:extLst>
      <p:ext uri="{BB962C8B-B14F-4D97-AF65-F5344CB8AC3E}">
        <p14:creationId xmlns:p14="http://schemas.microsoft.com/office/powerpoint/2010/main" val="3175462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73941" y="0"/>
            <a:ext cx="7844118" cy="369332"/>
          </a:xfrm>
          <a:prstGeom prst="rect">
            <a:avLst/>
          </a:prstGeom>
          <a:noFill/>
        </p:spPr>
        <p:txBody>
          <a:bodyPr wrap="square" rtlCol="0">
            <a:spAutoFit/>
          </a:bodyPr>
          <a:lstStyle/>
          <a:p>
            <a:pPr algn="ctr"/>
            <a:r>
              <a:rPr lang="en-US" i="1" dirty="0" err="1" smtClean="0"/>
              <a:t>Pd</a:t>
            </a:r>
            <a:r>
              <a:rPr lang="en-US" i="1" dirty="0" smtClean="0"/>
              <a:t> Lookup Table</a:t>
            </a:r>
            <a:endParaRPr lang="en-US" i="1" dirty="0"/>
          </a:p>
        </p:txBody>
      </p:sp>
      <p:pic>
        <p:nvPicPr>
          <p:cNvPr id="3" name="Picture 2"/>
          <p:cNvPicPr>
            <a:picLocks noChangeAspect="1"/>
          </p:cNvPicPr>
          <p:nvPr/>
        </p:nvPicPr>
        <p:blipFill rotWithShape="1">
          <a:blip r:embed="rId2"/>
          <a:srcRect l="5973" t="21481" r="77777" b="27778"/>
          <a:stretch/>
        </p:blipFill>
        <p:spPr>
          <a:xfrm>
            <a:off x="1638300" y="443472"/>
            <a:ext cx="8915400" cy="5219700"/>
          </a:xfrm>
          <a:prstGeom prst="rect">
            <a:avLst/>
          </a:prstGeom>
        </p:spPr>
      </p:pic>
      <p:cxnSp>
        <p:nvCxnSpPr>
          <p:cNvPr id="6" name="Straight Arrow Connector 5"/>
          <p:cNvCxnSpPr/>
          <p:nvPr/>
        </p:nvCxnSpPr>
        <p:spPr>
          <a:xfrm flipH="1">
            <a:off x="10430189" y="1004835"/>
            <a:ext cx="60290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11033091" y="712447"/>
            <a:ext cx="834013" cy="584775"/>
          </a:xfrm>
          <a:prstGeom prst="rect">
            <a:avLst/>
          </a:prstGeom>
          <a:noFill/>
        </p:spPr>
        <p:txBody>
          <a:bodyPr wrap="square" rtlCol="0">
            <a:spAutoFit/>
          </a:bodyPr>
          <a:lstStyle/>
          <a:p>
            <a:r>
              <a:rPr lang="en-US" sz="1600" dirty="0" smtClean="0"/>
              <a:t>Radar Mode</a:t>
            </a:r>
            <a:endParaRPr lang="en-US" sz="1600" dirty="0"/>
          </a:p>
        </p:txBody>
      </p:sp>
      <p:cxnSp>
        <p:nvCxnSpPr>
          <p:cNvPr id="8" name="Straight Arrow Connector 7"/>
          <p:cNvCxnSpPr/>
          <p:nvPr/>
        </p:nvCxnSpPr>
        <p:spPr>
          <a:xfrm>
            <a:off x="1416818" y="3345709"/>
            <a:ext cx="37178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31548" y="3053322"/>
            <a:ext cx="1669848" cy="584775"/>
          </a:xfrm>
          <a:prstGeom prst="rect">
            <a:avLst/>
          </a:prstGeom>
          <a:noFill/>
        </p:spPr>
        <p:txBody>
          <a:bodyPr wrap="square" rtlCol="0">
            <a:spAutoFit/>
          </a:bodyPr>
          <a:lstStyle/>
          <a:p>
            <a:pPr algn="ctr"/>
            <a:r>
              <a:rPr lang="en-US" sz="1600" dirty="0" smtClean="0"/>
              <a:t>SNR value from SNR equation</a:t>
            </a:r>
            <a:endParaRPr lang="en-US" sz="1600" dirty="0"/>
          </a:p>
        </p:txBody>
      </p:sp>
      <p:cxnSp>
        <p:nvCxnSpPr>
          <p:cNvPr id="13" name="Straight Arrow Connector 12"/>
          <p:cNvCxnSpPr/>
          <p:nvPr/>
        </p:nvCxnSpPr>
        <p:spPr>
          <a:xfrm>
            <a:off x="9766998" y="1202194"/>
            <a:ext cx="0" cy="2033375"/>
          </a:xfrm>
          <a:prstGeom prst="straightConnector1">
            <a:avLst/>
          </a:prstGeom>
          <a:ln w="57150">
            <a:solidFill>
              <a:srgbClr val="FFC000"/>
            </a:solidFill>
            <a:tailEnd type="triangle"/>
          </a:ln>
        </p:spPr>
        <p:style>
          <a:lnRef idx="1">
            <a:schemeClr val="accent2"/>
          </a:lnRef>
          <a:fillRef idx="0">
            <a:schemeClr val="accent2"/>
          </a:fillRef>
          <a:effectRef idx="0">
            <a:schemeClr val="accent2"/>
          </a:effectRef>
          <a:fontRef idx="minor">
            <a:schemeClr val="tx1"/>
          </a:fontRef>
        </p:style>
      </p:cxnSp>
      <p:cxnSp>
        <p:nvCxnSpPr>
          <p:cNvPr id="15" name="Straight Arrow Connector 14"/>
          <p:cNvCxnSpPr/>
          <p:nvPr/>
        </p:nvCxnSpPr>
        <p:spPr>
          <a:xfrm flipV="1">
            <a:off x="3456633" y="3345709"/>
            <a:ext cx="4823209" cy="1"/>
          </a:xfrm>
          <a:prstGeom prst="straightConnector1">
            <a:avLst/>
          </a:prstGeom>
          <a:ln w="57150">
            <a:solidFill>
              <a:srgbClr val="FFC000"/>
            </a:solidFill>
            <a:tailEnd type="triangle"/>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flipH="1">
            <a:off x="10430189" y="3345710"/>
            <a:ext cx="60290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11033091" y="3176432"/>
            <a:ext cx="1158909" cy="338554"/>
          </a:xfrm>
          <a:prstGeom prst="rect">
            <a:avLst/>
          </a:prstGeom>
          <a:noFill/>
        </p:spPr>
        <p:txBody>
          <a:bodyPr wrap="square" rtlCol="0">
            <a:spAutoFit/>
          </a:bodyPr>
          <a:lstStyle/>
          <a:p>
            <a:r>
              <a:rPr lang="en-US" sz="1600" dirty="0" smtClean="0"/>
              <a:t>10.8% </a:t>
            </a:r>
            <a:r>
              <a:rPr lang="en-US" sz="1600" dirty="0" err="1" smtClean="0"/>
              <a:t>Pd</a:t>
            </a:r>
            <a:endParaRPr lang="en-US" sz="1600" dirty="0"/>
          </a:p>
        </p:txBody>
      </p:sp>
    </p:spTree>
    <p:extLst>
      <p:ext uri="{BB962C8B-B14F-4D97-AF65-F5344CB8AC3E}">
        <p14:creationId xmlns:p14="http://schemas.microsoft.com/office/powerpoint/2010/main" val="11854264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539</Words>
  <Application>Microsoft Office PowerPoint</Application>
  <PresentationFormat>Widescreen</PresentationFormat>
  <Paragraphs>39</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Fortner, James D CPO USN COMPACFLT (USA)</dc:creator>
  <cp:lastModifiedBy>Fortner, James D CPO USN COMPACFLT (USA)</cp:lastModifiedBy>
  <cp:revision>21</cp:revision>
  <dcterms:created xsi:type="dcterms:W3CDTF">2023-06-28T16:30:07Z</dcterms:created>
  <dcterms:modified xsi:type="dcterms:W3CDTF">2023-06-29T21:25:12Z</dcterms:modified>
</cp:coreProperties>
</file>